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43"/>
  </p:notesMasterIdLst>
  <p:sldIdLst>
    <p:sldId id="397" r:id="rId4"/>
    <p:sldId id="941" r:id="rId5"/>
    <p:sldId id="982" r:id="rId6"/>
    <p:sldId id="983" r:id="rId7"/>
    <p:sldId id="997" r:id="rId8"/>
    <p:sldId id="1007" r:id="rId9"/>
    <p:sldId id="1008" r:id="rId10"/>
    <p:sldId id="1009" r:id="rId11"/>
    <p:sldId id="1010" r:id="rId12"/>
    <p:sldId id="1025" r:id="rId13"/>
    <p:sldId id="1023" r:id="rId14"/>
    <p:sldId id="1024" r:id="rId15"/>
    <p:sldId id="1026" r:id="rId16"/>
    <p:sldId id="1027" r:id="rId17"/>
    <p:sldId id="1034" r:id="rId18"/>
    <p:sldId id="1035" r:id="rId19"/>
    <p:sldId id="1036" r:id="rId20"/>
    <p:sldId id="1037" r:id="rId21"/>
    <p:sldId id="1038" r:id="rId22"/>
    <p:sldId id="1039" r:id="rId23"/>
    <p:sldId id="1040" r:id="rId24"/>
    <p:sldId id="1041" r:id="rId25"/>
    <p:sldId id="1042" r:id="rId26"/>
    <p:sldId id="1043" r:id="rId27"/>
    <p:sldId id="1044" r:id="rId28"/>
    <p:sldId id="1045" r:id="rId29"/>
    <p:sldId id="1046" r:id="rId30"/>
    <p:sldId id="958" r:id="rId31"/>
    <p:sldId id="1019" r:id="rId32"/>
    <p:sldId id="1020" r:id="rId33"/>
    <p:sldId id="1021" r:id="rId34"/>
    <p:sldId id="990" r:id="rId35"/>
    <p:sldId id="1028" r:id="rId36"/>
    <p:sldId id="1029" r:id="rId37"/>
    <p:sldId id="1030" r:id="rId38"/>
    <p:sldId id="1031" r:id="rId39"/>
    <p:sldId id="1032" r:id="rId40"/>
    <p:sldId id="1033" r:id="rId41"/>
    <p:sldId id="1047" r:id="rId42"/>
  </p:sldIdLst>
  <p:sldSz cx="18288000" cy="10287000"/>
  <p:notesSz cx="6858000" cy="9144000"/>
  <p:embeddedFontLst>
    <p:embeddedFont>
      <p:font typeface="Calibri" panose="020F050202020403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33CC"/>
    <a:srgbClr val="0066FF"/>
    <a:srgbClr val="BC2BC7"/>
    <a:srgbClr val="FFE1FB"/>
    <a:srgbClr val="CCFF99"/>
    <a:srgbClr val="F75FCF"/>
    <a:srgbClr val="FFFFCC"/>
    <a:srgbClr val="00B84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1494" autoAdjust="0"/>
  </p:normalViewPr>
  <p:slideViewPr>
    <p:cSldViewPr>
      <p:cViewPr varScale="1">
        <p:scale>
          <a:sx n="56" d="100"/>
          <a:sy n="56" d="100"/>
        </p:scale>
        <p:origin x="-34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2.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B320C7-379E-4446-8B7C-5A10B11E5715}" type="datetimeFigureOut">
              <a:rPr lang="ru-RU" smtClean="0"/>
              <a:pPr/>
              <a:t>25.11.2021</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684360-EABE-49FE-A42D-9D8D3CF28C08}" type="slidenum">
              <a:rPr lang="ru-RU" smtClean="0"/>
              <a:pPr/>
              <a:t>‹#›</a:t>
            </a:fld>
            <a:endParaRPr lang="ru-RU"/>
          </a:p>
        </p:txBody>
      </p:sp>
    </p:spTree>
    <p:extLst>
      <p:ext uri="{BB962C8B-B14F-4D97-AF65-F5344CB8AC3E}">
        <p14:creationId xmlns:p14="http://schemas.microsoft.com/office/powerpoint/2010/main" val="4172122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531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083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400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384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8190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80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027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902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545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088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764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858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000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686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0492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0796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09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5668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8608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066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873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801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11/25/2021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444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652130"/>
            <a:ext cx="4495800" cy="9639300"/>
          </a:xfrm>
          <a:prstGeom prst="rect">
            <a:avLst/>
          </a:prstGeom>
          <a:solidFill>
            <a:schemeClr val="bg2">
              <a:lumMod val="90000"/>
              <a:alpha val="49803"/>
            </a:schemeClr>
          </a:solidFill>
        </p:spPr>
      </p:sp>
      <p:grpSp>
        <p:nvGrpSpPr>
          <p:cNvPr id="3" name="Group 3"/>
          <p:cNvGrpSpPr/>
          <p:nvPr/>
        </p:nvGrpSpPr>
        <p:grpSpPr>
          <a:xfrm>
            <a:off x="4724400" y="495300"/>
            <a:ext cx="13182600" cy="9050822"/>
            <a:chOff x="-1219200" y="457895"/>
            <a:chExt cx="16256000" cy="6646302"/>
          </a:xfrm>
          <a:solidFill>
            <a:schemeClr val="bg2">
              <a:lumMod val="90000"/>
            </a:schemeClr>
          </a:solidFill>
        </p:grpSpPr>
        <p:sp>
          <p:nvSpPr>
            <p:cNvPr id="4" name="AutoShape 4"/>
            <p:cNvSpPr/>
            <p:nvPr/>
          </p:nvSpPr>
          <p:spPr>
            <a:xfrm>
              <a:off x="-1219200" y="6645643"/>
              <a:ext cx="16256000" cy="458554"/>
            </a:xfrm>
            <a:prstGeom prst="rect">
              <a:avLst/>
            </a:prstGeom>
            <a:grpFill/>
          </p:spPr>
        </p:sp>
        <p:sp>
          <p:nvSpPr>
            <p:cNvPr id="5" name="TextBox 5"/>
            <p:cNvSpPr txBox="1"/>
            <p:nvPr/>
          </p:nvSpPr>
          <p:spPr>
            <a:xfrm>
              <a:off x="-552892" y="457895"/>
              <a:ext cx="15544800" cy="4379979"/>
            </a:xfrm>
            <a:prstGeom prst="rect">
              <a:avLst/>
            </a:prstGeom>
            <a:solidFill>
              <a:schemeClr val="bg2"/>
            </a:solidFill>
          </p:spPr>
          <p:txBody>
            <a:bodyPr wrap="square" lIns="0" tIns="0" rIns="0" bIns="0" rtlCol="0" anchor="t">
              <a:spAutoFit/>
            </a:bodyPr>
            <a:lstStyle/>
            <a:p>
              <a:pPr algn="ctr">
                <a:lnSpc>
                  <a:spcPct val="114000"/>
                </a:lnSpc>
              </a:pPr>
              <a:endParaRPr lang="ru-RU" sz="5400" b="1" spc="189" dirty="0" smtClean="0">
                <a:solidFill>
                  <a:srgbClr val="002060"/>
                </a:solidFill>
                <a:latin typeface="Times New Roman" panose="02020603050405020304" pitchFamily="18" charset="0"/>
                <a:cs typeface="Times New Roman" panose="02020603050405020304" pitchFamily="18" charset="0"/>
              </a:endParaRPr>
            </a:p>
            <a:p>
              <a:pPr algn="ctr">
                <a:lnSpc>
                  <a:spcPct val="114000"/>
                </a:lnSpc>
              </a:pPr>
              <a:r>
                <a:rPr lang="ru-RU" sz="5400" b="1" spc="189" dirty="0" smtClean="0">
                  <a:solidFill>
                    <a:srgbClr val="002060"/>
                  </a:solidFill>
                  <a:latin typeface="Times New Roman" panose="02020603050405020304" pitchFamily="18" charset="0"/>
                  <a:cs typeface="Times New Roman" panose="02020603050405020304" pitchFamily="18" charset="0"/>
                </a:rPr>
                <a:t>КРУГ СООБЩЕСТВА</a:t>
              </a:r>
              <a:endParaRPr lang="ru-RU" sz="4400" b="1" spc="189" dirty="0" smtClean="0">
                <a:solidFill>
                  <a:srgbClr val="002060"/>
                </a:solidFill>
                <a:latin typeface="Times New Roman" panose="02020603050405020304" pitchFamily="18" charset="0"/>
                <a:cs typeface="Times New Roman" panose="02020603050405020304" pitchFamily="18" charset="0"/>
              </a:endParaRPr>
            </a:p>
            <a:p>
              <a:pPr algn="ctr">
                <a:lnSpc>
                  <a:spcPct val="114000"/>
                </a:lnSpc>
              </a:pPr>
              <a:endParaRPr lang="ru-RU" sz="4400" b="1" spc="189" dirty="0">
                <a:solidFill>
                  <a:srgbClr val="002060"/>
                </a:solidFill>
                <a:latin typeface="Times New Roman" panose="02020603050405020304" pitchFamily="18" charset="0"/>
                <a:cs typeface="Times New Roman" panose="02020603050405020304" pitchFamily="18" charset="0"/>
              </a:endParaRPr>
            </a:p>
            <a:p>
              <a:pPr algn="ctr">
                <a:lnSpc>
                  <a:spcPct val="114000"/>
                </a:lnSpc>
              </a:pPr>
              <a:endParaRPr lang="ru-RU" sz="4400" b="1" spc="189" dirty="0" smtClean="0">
                <a:solidFill>
                  <a:srgbClr val="002060"/>
                </a:solidFill>
                <a:latin typeface="Times New Roman" panose="02020603050405020304" pitchFamily="18" charset="0"/>
                <a:cs typeface="Times New Roman" panose="02020603050405020304" pitchFamily="18" charset="0"/>
              </a:endParaRPr>
            </a:p>
            <a:p>
              <a:pPr algn="ctr">
                <a:lnSpc>
                  <a:spcPct val="114000"/>
                </a:lnSpc>
              </a:pPr>
              <a:endParaRPr lang="ru-RU" sz="4400" b="1" spc="189" dirty="0">
                <a:solidFill>
                  <a:srgbClr val="002060"/>
                </a:solidFill>
                <a:latin typeface="Times New Roman" panose="02020603050405020304" pitchFamily="18" charset="0"/>
                <a:cs typeface="Times New Roman" panose="02020603050405020304" pitchFamily="18" charset="0"/>
              </a:endParaRPr>
            </a:p>
            <a:p>
              <a:pPr algn="ctr">
                <a:lnSpc>
                  <a:spcPct val="114000"/>
                </a:lnSpc>
              </a:pPr>
              <a:endParaRPr lang="ru-RU" sz="4400" b="1" spc="189" dirty="0" smtClean="0">
                <a:solidFill>
                  <a:srgbClr val="002060"/>
                </a:solidFill>
                <a:latin typeface="Times New Roman" panose="02020603050405020304" pitchFamily="18" charset="0"/>
                <a:cs typeface="Times New Roman" panose="02020603050405020304" pitchFamily="18" charset="0"/>
              </a:endParaRPr>
            </a:p>
            <a:p>
              <a:pPr algn="ctr">
                <a:lnSpc>
                  <a:spcPct val="114000"/>
                </a:lnSpc>
              </a:pPr>
              <a:r>
                <a:rPr lang="ru-RU" sz="2800" b="1" spc="189" dirty="0" smtClean="0">
                  <a:solidFill>
                    <a:srgbClr val="002060"/>
                  </a:solidFill>
                  <a:latin typeface="Times New Roman" panose="02020603050405020304" pitchFamily="18" charset="0"/>
                  <a:cs typeface="Times New Roman" panose="02020603050405020304" pitchFamily="18" charset="0"/>
                </a:rPr>
                <a:t>ГАУ ДПО ПК ИРО</a:t>
              </a:r>
            </a:p>
            <a:p>
              <a:pPr algn="ctr">
                <a:lnSpc>
                  <a:spcPct val="114000"/>
                </a:lnSpc>
              </a:pPr>
              <a:r>
                <a:rPr lang="ru-RU" sz="2800" b="1" spc="189" dirty="0" smtClean="0">
                  <a:solidFill>
                    <a:srgbClr val="002060"/>
                  </a:solidFill>
                  <a:latin typeface="Times New Roman" panose="02020603050405020304" pitchFamily="18" charset="0"/>
                  <a:cs typeface="Times New Roman" panose="02020603050405020304" pitchFamily="18" charset="0"/>
                </a:rPr>
                <a:t>25.11.2021 г.</a:t>
              </a:r>
              <a:endParaRPr lang="en-US" sz="2800" b="1" spc="189" dirty="0">
                <a:solidFill>
                  <a:srgbClr val="002060"/>
                </a:solidFill>
                <a:latin typeface="Times New Roman" panose="02020603050405020304" pitchFamily="18" charset="0"/>
                <a:cs typeface="Times New Roman" panose="02020603050405020304" pitchFamily="18" charset="0"/>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1498"/>
            <a:ext cx="508407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p>
          <a:p>
            <a:pPr>
              <a:buNone/>
            </a:pPr>
            <a:r>
              <a:rPr lang="ru-RU" sz="3400" b="1" dirty="0">
                <a:solidFill>
                  <a:srgbClr val="002060"/>
                </a:solidFill>
                <a:latin typeface="Times New Roman" panose="02020603050405020304" pitchFamily="18" charset="0"/>
                <a:cs typeface="Times New Roman" panose="02020603050405020304" pitchFamily="18" charset="0"/>
              </a:rPr>
              <a:t> </a:t>
            </a:r>
            <a:r>
              <a:rPr lang="ru-RU" sz="3400" b="1" dirty="0" smtClean="0">
                <a:solidFill>
                  <a:srgbClr val="002060"/>
                </a:solidFill>
                <a:latin typeface="Times New Roman" panose="02020603050405020304" pitchFamily="18" charset="0"/>
                <a:cs typeface="Times New Roman" panose="02020603050405020304" pitchFamily="18" charset="0"/>
              </a:rPr>
              <a:t>                                       </a:t>
            </a:r>
          </a:p>
          <a:p>
            <a:pPr>
              <a:buNone/>
            </a:pPr>
            <a:endParaRPr lang="ru-RU" sz="3400" b="1" dirty="0">
              <a:solidFill>
                <a:srgbClr val="002060"/>
              </a:solidFill>
              <a:latin typeface="Times New Roman" panose="02020603050405020304" pitchFamily="18" charset="0"/>
              <a:cs typeface="Times New Roman" panose="02020603050405020304" pitchFamily="18" charset="0"/>
            </a:endParaRPr>
          </a:p>
          <a:p>
            <a:pPr>
              <a:buNone/>
            </a:pPr>
            <a:r>
              <a:rPr lang="ru-RU" sz="3400" b="1" dirty="0">
                <a:solidFill>
                  <a:srgbClr val="002060"/>
                </a:solidFill>
                <a:latin typeface="Times New Roman" panose="02020603050405020304" pitchFamily="18" charset="0"/>
                <a:cs typeface="Times New Roman" panose="02020603050405020304" pitchFamily="18" charset="0"/>
              </a:rPr>
              <a:t>   </a:t>
            </a: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7010400" y="2628901"/>
            <a:ext cx="10820400" cy="6781799"/>
          </a:xfrm>
          <a:solidFill>
            <a:schemeClr val="bg1"/>
          </a:solidFill>
        </p:spPr>
        <p:txBody>
          <a:bodyPr>
            <a:noAutofit/>
          </a:bodyPr>
          <a:lstStyle/>
          <a:p>
            <a:pPr marL="0" indent="0" algn="just">
              <a:buNone/>
            </a:pPr>
            <a:endParaRPr lang="ru-RU" sz="3200" b="1" dirty="0" smtClean="0">
              <a:solidFill>
                <a:srgbClr val="002060"/>
              </a:solidFill>
              <a:latin typeface="Times New Roman" panose="02020603050405020304" pitchFamily="18" charset="0"/>
              <a:cs typeface="Times New Roman" panose="02020603050405020304" pitchFamily="18" charset="0"/>
            </a:endParaRPr>
          </a:p>
          <a:p>
            <a:pPr marL="0" indent="0" algn="just">
              <a:buNone/>
            </a:pPr>
            <a:endParaRPr lang="ru-RU" sz="3200" b="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3200" b="1" dirty="0">
                <a:solidFill>
                  <a:srgbClr val="002060"/>
                </a:solidFill>
                <a:latin typeface="Times New Roman" panose="02020603050405020304" pitchFamily="18" charset="0"/>
                <a:cs typeface="Times New Roman" panose="02020603050405020304" pitchFamily="18" charset="0"/>
              </a:rPr>
              <a:t>Им должен быть уважаемый школьниками человек, </a:t>
            </a:r>
            <a:r>
              <a:rPr lang="ru-RU" sz="3200" dirty="0">
                <a:solidFill>
                  <a:srgbClr val="002060"/>
                </a:solidFill>
                <a:latin typeface="Times New Roman" panose="02020603050405020304" pitchFamily="18" charset="0"/>
                <a:cs typeface="Times New Roman" panose="02020603050405020304" pitchFamily="18" charset="0"/>
              </a:rPr>
              <a:t>человек открытый и искренний, готовый выслушать всех и обеспечить комфортность и безопасность для всех членов Круга, личность.</a:t>
            </a:r>
          </a:p>
        </p:txBody>
      </p:sp>
    </p:spTree>
    <p:extLst>
      <p:ext uri="{BB962C8B-B14F-4D97-AF65-F5344CB8AC3E}">
        <p14:creationId xmlns:p14="http://schemas.microsoft.com/office/powerpoint/2010/main" val="502075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p>
          <a:p>
            <a:pPr>
              <a:buNone/>
            </a:pPr>
            <a:r>
              <a:rPr lang="ru-RU" sz="3400" b="1" dirty="0">
                <a:solidFill>
                  <a:srgbClr val="002060"/>
                </a:solidFill>
                <a:latin typeface="Times New Roman" panose="02020603050405020304" pitchFamily="18" charset="0"/>
                <a:cs typeface="Times New Roman" panose="02020603050405020304" pitchFamily="18" charset="0"/>
              </a:rPr>
              <a:t> </a:t>
            </a:r>
            <a:r>
              <a:rPr lang="ru-RU" sz="3400" b="1" dirty="0" smtClean="0">
                <a:solidFill>
                  <a:srgbClr val="002060"/>
                </a:solidFill>
                <a:latin typeface="Times New Roman" panose="02020603050405020304" pitchFamily="18" charset="0"/>
                <a:cs typeface="Times New Roman" panose="02020603050405020304" pitchFamily="18" charset="0"/>
              </a:rPr>
              <a:t>                                       </a:t>
            </a:r>
          </a:p>
          <a:p>
            <a:pPr>
              <a:buNone/>
            </a:pPr>
            <a:r>
              <a:rPr lang="ru-RU" sz="3400" b="1" dirty="0">
                <a:solidFill>
                  <a:srgbClr val="002060"/>
                </a:solidFill>
                <a:latin typeface="Times New Roman" panose="02020603050405020304" pitchFamily="18" charset="0"/>
                <a:cs typeface="Times New Roman" panose="02020603050405020304" pitchFamily="18" charset="0"/>
              </a:rPr>
              <a:t>Символ </a:t>
            </a:r>
            <a:r>
              <a:rPr lang="ru-RU" sz="3400" b="1" dirty="0" smtClean="0">
                <a:solidFill>
                  <a:srgbClr val="002060"/>
                </a:solidFill>
                <a:latin typeface="Times New Roman" panose="02020603050405020304" pitchFamily="18" charset="0"/>
                <a:cs typeface="Times New Roman" panose="02020603050405020304" pitchFamily="18" charset="0"/>
              </a:rPr>
              <a:t>«</a:t>
            </a:r>
            <a:r>
              <a:rPr lang="ru-RU" sz="3400" b="1" dirty="0">
                <a:solidFill>
                  <a:srgbClr val="002060"/>
                </a:solidFill>
                <a:latin typeface="Times New Roman" panose="02020603050405020304" pitchFamily="18" charset="0"/>
                <a:cs typeface="Times New Roman" panose="02020603050405020304" pitchFamily="18" charset="0"/>
              </a:rPr>
              <a:t>Кругов </a:t>
            </a:r>
            <a:r>
              <a:rPr lang="ru-RU" sz="3400" b="1" dirty="0" smtClean="0">
                <a:solidFill>
                  <a:srgbClr val="002060"/>
                </a:solidFill>
                <a:latin typeface="Times New Roman" panose="02020603050405020304" pitchFamily="18" charset="0"/>
                <a:cs typeface="Times New Roman" panose="02020603050405020304" pitchFamily="18" charset="0"/>
              </a:rPr>
              <a:t>сообщества»</a:t>
            </a:r>
            <a:endParaRPr lang="ru-RU" sz="3400" b="1" dirty="0">
              <a:solidFill>
                <a:srgbClr val="002060"/>
              </a:solidFill>
              <a:latin typeface="Times New Roman" panose="02020603050405020304" pitchFamily="18" charset="0"/>
              <a:cs typeface="Times New Roman" panose="02020603050405020304" pitchFamily="18" charset="0"/>
            </a:endParaRP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7010400" y="2628901"/>
            <a:ext cx="10820400" cy="6781799"/>
          </a:xfrm>
          <a:solidFill>
            <a:schemeClr val="bg1"/>
          </a:solidFill>
        </p:spPr>
        <p:txBody>
          <a:bodyPr>
            <a:noAutofit/>
          </a:bodyPr>
          <a:lstStyle/>
          <a:p>
            <a:pPr marL="0" indent="0" algn="just">
              <a:buNone/>
            </a:pPr>
            <a:endParaRPr lang="ru-RU" sz="3200" b="1" dirty="0" smtClean="0">
              <a:solidFill>
                <a:srgbClr val="002060"/>
              </a:solidFill>
              <a:latin typeface="Times New Roman" panose="02020603050405020304" pitchFamily="18" charset="0"/>
              <a:cs typeface="Times New Roman" panose="02020603050405020304" pitchFamily="18" charset="0"/>
            </a:endParaRPr>
          </a:p>
          <a:p>
            <a:pPr marL="0" indent="0" algn="just">
              <a:buNone/>
            </a:pPr>
            <a:endParaRPr lang="ru-RU" sz="3200" b="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3200" dirty="0">
                <a:solidFill>
                  <a:srgbClr val="002060"/>
                </a:solidFill>
                <a:latin typeface="Times New Roman" panose="02020603050405020304" pitchFamily="18" charset="0"/>
                <a:cs typeface="Times New Roman" panose="02020603050405020304" pitchFamily="18" charset="0"/>
              </a:rPr>
              <a:t>Символ слова может быть одним для всех «Кругов сообщества», но мы бы порекомендовали иметь несколько символов слова, так как темы Кругов могут быть разными. Участники Круга могут предложить символ слова или сами принести предмет, который, как они считают, подойдет для определенного Круга. </a:t>
            </a:r>
            <a:endParaRPr lang="ru-RU" sz="3200" dirty="0" smtClean="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3200" dirty="0" smtClean="0">
                <a:solidFill>
                  <a:srgbClr val="002060"/>
                </a:solidFill>
                <a:latin typeface="Times New Roman" panose="02020603050405020304" pitchFamily="18" charset="0"/>
                <a:cs typeface="Times New Roman" panose="02020603050405020304" pitchFamily="18" charset="0"/>
              </a:rPr>
              <a:t>Символ </a:t>
            </a:r>
            <a:r>
              <a:rPr lang="ru-RU" sz="3200" dirty="0">
                <a:solidFill>
                  <a:srgbClr val="002060"/>
                </a:solidFill>
                <a:latin typeface="Times New Roman" panose="02020603050405020304" pitchFamily="18" charset="0"/>
                <a:cs typeface="Times New Roman" panose="02020603050405020304" pitchFamily="18" charset="0"/>
              </a:rPr>
              <a:t>слова - не просто предмет, который передается по кругу, чтобы обозначить говорящего, защитить его от вмешательства других членов Круга (т.к. только имеющий символ слова может говорить в Кругу), успокоить его через тактильный контакт. </a:t>
            </a:r>
          </a:p>
        </p:txBody>
      </p:sp>
    </p:spTree>
    <p:extLst>
      <p:ext uri="{BB962C8B-B14F-4D97-AF65-F5344CB8AC3E}">
        <p14:creationId xmlns:p14="http://schemas.microsoft.com/office/powerpoint/2010/main" val="1834432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p>
          <a:p>
            <a:pPr>
              <a:buNone/>
            </a:pPr>
            <a:r>
              <a:rPr lang="ru-RU" sz="3400" b="1" dirty="0">
                <a:solidFill>
                  <a:srgbClr val="002060"/>
                </a:solidFill>
                <a:latin typeface="Times New Roman" panose="02020603050405020304" pitchFamily="18" charset="0"/>
                <a:cs typeface="Times New Roman" panose="02020603050405020304" pitchFamily="18" charset="0"/>
              </a:rPr>
              <a:t> </a:t>
            </a:r>
            <a:r>
              <a:rPr lang="ru-RU" sz="3400" b="1" dirty="0" smtClean="0">
                <a:solidFill>
                  <a:srgbClr val="002060"/>
                </a:solidFill>
                <a:latin typeface="Times New Roman" panose="02020603050405020304" pitchFamily="18" charset="0"/>
                <a:cs typeface="Times New Roman" panose="02020603050405020304" pitchFamily="18" charset="0"/>
              </a:rPr>
              <a:t>                                       </a:t>
            </a:r>
          </a:p>
          <a:p>
            <a:pPr>
              <a:buNone/>
            </a:pPr>
            <a:r>
              <a:rPr lang="ru-RU" sz="3400" b="1" dirty="0">
                <a:solidFill>
                  <a:srgbClr val="002060"/>
                </a:solidFill>
                <a:latin typeface="Times New Roman" panose="02020603050405020304" pitchFamily="18" charset="0"/>
                <a:cs typeface="Times New Roman" panose="02020603050405020304" pitchFamily="18" charset="0"/>
              </a:rPr>
              <a:t>Символ </a:t>
            </a:r>
            <a:r>
              <a:rPr lang="ru-RU" sz="3400" b="1" dirty="0" smtClean="0">
                <a:solidFill>
                  <a:srgbClr val="002060"/>
                </a:solidFill>
                <a:latin typeface="Times New Roman" panose="02020603050405020304" pitchFamily="18" charset="0"/>
                <a:cs typeface="Times New Roman" panose="02020603050405020304" pitchFamily="18" charset="0"/>
              </a:rPr>
              <a:t>«</a:t>
            </a:r>
            <a:r>
              <a:rPr lang="ru-RU" sz="3400" b="1" dirty="0">
                <a:solidFill>
                  <a:srgbClr val="002060"/>
                </a:solidFill>
                <a:latin typeface="Times New Roman" panose="02020603050405020304" pitchFamily="18" charset="0"/>
                <a:cs typeface="Times New Roman" panose="02020603050405020304" pitchFamily="18" charset="0"/>
              </a:rPr>
              <a:t>Кругов </a:t>
            </a:r>
            <a:r>
              <a:rPr lang="ru-RU" sz="3400" b="1" dirty="0" smtClean="0">
                <a:solidFill>
                  <a:srgbClr val="002060"/>
                </a:solidFill>
                <a:latin typeface="Times New Roman" panose="02020603050405020304" pitchFamily="18" charset="0"/>
                <a:cs typeface="Times New Roman" panose="02020603050405020304" pitchFamily="18" charset="0"/>
              </a:rPr>
              <a:t>сообщества»</a:t>
            </a:r>
            <a:endParaRPr lang="ru-RU" sz="3400" b="1" dirty="0">
              <a:solidFill>
                <a:srgbClr val="002060"/>
              </a:solidFill>
              <a:latin typeface="Times New Roman" panose="02020603050405020304" pitchFamily="18" charset="0"/>
              <a:cs typeface="Times New Roman" panose="02020603050405020304" pitchFamily="18" charset="0"/>
            </a:endParaRP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7010400" y="2628901"/>
            <a:ext cx="10820400" cy="6781799"/>
          </a:xfrm>
          <a:solidFill>
            <a:schemeClr val="bg1"/>
          </a:solidFill>
        </p:spPr>
        <p:txBody>
          <a:bodyPr>
            <a:noAutofit/>
          </a:bodyPr>
          <a:lstStyle/>
          <a:p>
            <a:pPr marL="0" indent="0" algn="just">
              <a:buNone/>
            </a:pPr>
            <a:endParaRPr lang="ru-RU" sz="3200" b="1" dirty="0" smtClean="0">
              <a:solidFill>
                <a:srgbClr val="002060"/>
              </a:solidFill>
              <a:latin typeface="Times New Roman" panose="02020603050405020304" pitchFamily="18" charset="0"/>
              <a:cs typeface="Times New Roman" panose="02020603050405020304" pitchFamily="18" charset="0"/>
            </a:endParaRPr>
          </a:p>
          <a:p>
            <a:pPr marL="0" indent="0" algn="just">
              <a:buNone/>
            </a:pPr>
            <a:endParaRPr lang="ru-RU" sz="3200" b="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3200" dirty="0">
                <a:solidFill>
                  <a:srgbClr val="002060"/>
                </a:solidFill>
                <a:latin typeface="Times New Roman" panose="02020603050405020304" pitchFamily="18" charset="0"/>
                <a:cs typeface="Times New Roman" panose="02020603050405020304" pitchFamily="18" charset="0"/>
              </a:rPr>
              <a:t>Символ слова может быть одним для всех «Кругов сообщества», но мы бы порекомендовали иметь несколько символов слова, так как темы Кругов могут быть разными. Участники Круга могут предложить символ слова или сами принести предмет, который, как они считают, подойдет для определенного Круга. </a:t>
            </a:r>
            <a:endParaRPr lang="ru-RU" sz="3200" dirty="0" smtClean="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3200" dirty="0" smtClean="0">
                <a:solidFill>
                  <a:srgbClr val="002060"/>
                </a:solidFill>
                <a:latin typeface="Times New Roman" panose="02020603050405020304" pitchFamily="18" charset="0"/>
                <a:cs typeface="Times New Roman" panose="02020603050405020304" pitchFamily="18" charset="0"/>
              </a:rPr>
              <a:t>Символ </a:t>
            </a:r>
            <a:r>
              <a:rPr lang="ru-RU" sz="3200" dirty="0">
                <a:solidFill>
                  <a:srgbClr val="002060"/>
                </a:solidFill>
                <a:latin typeface="Times New Roman" panose="02020603050405020304" pitchFamily="18" charset="0"/>
                <a:cs typeface="Times New Roman" panose="02020603050405020304" pitchFamily="18" charset="0"/>
              </a:rPr>
              <a:t>слова - не просто предмет, который передается по кругу, чтобы обозначить говорящего, защитить его от вмешательства других членов Круга (т.к. только имеющий символ слова может говорить в Кругу), успокоить его через тактильный контакт. </a:t>
            </a:r>
          </a:p>
        </p:txBody>
      </p:sp>
    </p:spTree>
    <p:extLst>
      <p:ext uri="{BB962C8B-B14F-4D97-AF65-F5344CB8AC3E}">
        <p14:creationId xmlns:p14="http://schemas.microsoft.com/office/powerpoint/2010/main" val="1485736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p>
          <a:p>
            <a:pPr>
              <a:buNone/>
            </a:pPr>
            <a:r>
              <a:rPr lang="ru-RU" sz="3400" b="1" dirty="0">
                <a:solidFill>
                  <a:srgbClr val="002060"/>
                </a:solidFill>
                <a:latin typeface="Times New Roman" panose="02020603050405020304" pitchFamily="18" charset="0"/>
                <a:cs typeface="Times New Roman" panose="02020603050405020304" pitchFamily="18" charset="0"/>
              </a:rPr>
              <a:t> </a:t>
            </a:r>
            <a:r>
              <a:rPr lang="ru-RU" sz="3400" b="1" dirty="0" smtClean="0">
                <a:solidFill>
                  <a:srgbClr val="002060"/>
                </a:solidFill>
                <a:latin typeface="Times New Roman" panose="02020603050405020304" pitchFamily="18" charset="0"/>
                <a:cs typeface="Times New Roman" panose="02020603050405020304" pitchFamily="18" charset="0"/>
              </a:rPr>
              <a:t>                                       </a:t>
            </a:r>
          </a:p>
          <a:p>
            <a:pPr>
              <a:buNone/>
            </a:pPr>
            <a:r>
              <a:rPr lang="ru-RU" sz="3400" b="1" dirty="0">
                <a:solidFill>
                  <a:srgbClr val="002060"/>
                </a:solidFill>
                <a:latin typeface="Times New Roman" panose="02020603050405020304" pitchFamily="18" charset="0"/>
                <a:cs typeface="Times New Roman" panose="02020603050405020304" pitchFamily="18" charset="0"/>
              </a:rPr>
              <a:t>Обязанности ведущего Круга:</a:t>
            </a: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7010400" y="2628901"/>
            <a:ext cx="10820400" cy="6781799"/>
          </a:xfrm>
          <a:solidFill>
            <a:schemeClr val="bg1"/>
          </a:solidFill>
        </p:spPr>
        <p:txBody>
          <a:bodyPr>
            <a:noAutofit/>
          </a:bodyPr>
          <a:lstStyle/>
          <a:p>
            <a:pPr marL="0" indent="0" algn="just">
              <a:buNone/>
            </a:pPr>
            <a:endParaRPr lang="ru-RU" sz="3200" b="1" dirty="0" smtClean="0">
              <a:solidFill>
                <a:srgbClr val="002060"/>
              </a:solidFill>
              <a:latin typeface="Times New Roman" panose="02020603050405020304" pitchFamily="18" charset="0"/>
              <a:cs typeface="Times New Roman" panose="02020603050405020304" pitchFamily="18" charset="0"/>
            </a:endParaRPr>
          </a:p>
          <a:p>
            <a:pPr marL="0" indent="0" algn="just">
              <a:buNone/>
            </a:pPr>
            <a:endParaRPr lang="ru-RU" sz="3200" b="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3200" dirty="0" smtClean="0">
                <a:solidFill>
                  <a:srgbClr val="002060"/>
                </a:solidFill>
                <a:latin typeface="Times New Roman" panose="02020603050405020304" pitchFamily="18" charset="0"/>
                <a:cs typeface="Times New Roman" panose="02020603050405020304" pitchFamily="18" charset="0"/>
              </a:rPr>
              <a:t>- </a:t>
            </a:r>
            <a:r>
              <a:rPr lang="ru-RU" sz="3200" dirty="0">
                <a:solidFill>
                  <a:srgbClr val="002060"/>
                </a:solidFill>
                <a:latin typeface="Times New Roman" panose="02020603050405020304" pitchFamily="18" charset="0"/>
                <a:cs typeface="Times New Roman" panose="02020603050405020304" pitchFamily="18" charset="0"/>
              </a:rPr>
              <a:t>готовить Круг;</a:t>
            </a:r>
          </a:p>
          <a:p>
            <a:pPr marL="0" indent="0" algn="just">
              <a:buNone/>
            </a:pPr>
            <a:r>
              <a:rPr lang="ru-RU" sz="3200" dirty="0">
                <a:solidFill>
                  <a:srgbClr val="002060"/>
                </a:solidFill>
                <a:latin typeface="Times New Roman" panose="02020603050405020304" pitchFamily="18" charset="0"/>
                <a:cs typeface="Times New Roman" panose="02020603050405020304" pitchFamily="18" charset="0"/>
              </a:rPr>
              <a:t>- следить за соблюдением правил Круга;</a:t>
            </a:r>
          </a:p>
          <a:p>
            <a:pPr marL="0" indent="0" algn="just">
              <a:buNone/>
            </a:pPr>
            <a:r>
              <a:rPr lang="ru-RU" sz="3200" dirty="0">
                <a:solidFill>
                  <a:srgbClr val="002060"/>
                </a:solidFill>
                <a:latin typeface="Times New Roman" panose="02020603050405020304" pitchFamily="18" charset="0"/>
                <a:cs typeface="Times New Roman" panose="02020603050405020304" pitchFamily="18" charset="0"/>
              </a:rPr>
              <a:t>- обеспечивать безопасное пространство для диалога;</a:t>
            </a:r>
          </a:p>
          <a:p>
            <a:pPr marL="0" indent="0" algn="just">
              <a:buNone/>
            </a:pPr>
            <a:r>
              <a:rPr lang="ru-RU" sz="3200" dirty="0">
                <a:solidFill>
                  <a:srgbClr val="002060"/>
                </a:solidFill>
                <a:latin typeface="Times New Roman" panose="02020603050405020304" pitchFamily="18" charset="0"/>
                <a:cs typeface="Times New Roman" panose="02020603050405020304" pitchFamily="18" charset="0"/>
              </a:rPr>
              <a:t>- следить за регламентом;</a:t>
            </a:r>
          </a:p>
          <a:p>
            <a:pPr marL="0" indent="0" algn="just">
              <a:buNone/>
            </a:pPr>
            <a:r>
              <a:rPr lang="ru-RU" sz="3200" dirty="0">
                <a:solidFill>
                  <a:srgbClr val="002060"/>
                </a:solidFill>
                <a:latin typeface="Times New Roman" panose="02020603050405020304" pitchFamily="18" charset="0"/>
                <a:cs typeface="Times New Roman" panose="02020603050405020304" pitchFamily="18" charset="0"/>
              </a:rPr>
              <a:t>- обеспечивать диалог в Круге;</a:t>
            </a:r>
          </a:p>
        </p:txBody>
      </p:sp>
    </p:spTree>
    <p:extLst>
      <p:ext uri="{BB962C8B-B14F-4D97-AF65-F5344CB8AC3E}">
        <p14:creationId xmlns:p14="http://schemas.microsoft.com/office/powerpoint/2010/main" val="1554464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p>
          <a:p>
            <a:pPr>
              <a:buNone/>
            </a:pPr>
            <a:r>
              <a:rPr lang="ru-RU" sz="3400" b="1" dirty="0">
                <a:solidFill>
                  <a:srgbClr val="002060"/>
                </a:solidFill>
                <a:latin typeface="Times New Roman" panose="02020603050405020304" pitchFamily="18" charset="0"/>
                <a:cs typeface="Times New Roman" panose="02020603050405020304" pitchFamily="18" charset="0"/>
              </a:rPr>
              <a:t> </a:t>
            </a:r>
            <a:r>
              <a:rPr lang="ru-RU" sz="3400" b="1" dirty="0" smtClean="0">
                <a:solidFill>
                  <a:srgbClr val="002060"/>
                </a:solidFill>
                <a:latin typeface="Times New Roman" panose="02020603050405020304" pitchFamily="18" charset="0"/>
                <a:cs typeface="Times New Roman" panose="02020603050405020304" pitchFamily="18" charset="0"/>
              </a:rPr>
              <a:t>                                       </a:t>
            </a:r>
          </a:p>
          <a:p>
            <a:pPr>
              <a:buNone/>
            </a:pPr>
            <a:r>
              <a:rPr lang="ru-RU" sz="3400" b="1" dirty="0" smtClean="0">
                <a:solidFill>
                  <a:srgbClr val="002060"/>
                </a:solidFill>
                <a:latin typeface="Times New Roman" panose="02020603050405020304" pitchFamily="18" charset="0"/>
                <a:cs typeface="Times New Roman" panose="02020603050405020304" pitchFamily="18" charset="0"/>
              </a:rPr>
              <a:t>            Ведущий Круга</a:t>
            </a:r>
            <a:r>
              <a:rPr lang="ru-RU" sz="3400" b="1" dirty="0">
                <a:solidFill>
                  <a:srgbClr val="002060"/>
                </a:solidFill>
                <a:latin typeface="Times New Roman" panose="02020603050405020304" pitchFamily="18" charset="0"/>
                <a:cs typeface="Times New Roman" panose="02020603050405020304" pitchFamily="18" charset="0"/>
              </a:rPr>
              <a:t>:</a:t>
            </a: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7010400" y="2628901"/>
            <a:ext cx="10820400" cy="6781799"/>
          </a:xfrm>
          <a:solidFill>
            <a:schemeClr val="bg1"/>
          </a:solidFill>
        </p:spPr>
        <p:txBody>
          <a:bodyPr>
            <a:noAutofit/>
          </a:bodyPr>
          <a:lstStyle/>
          <a:p>
            <a:pPr marL="0" indent="0" algn="just">
              <a:buNone/>
            </a:pPr>
            <a:endParaRPr lang="ru-RU" sz="3200" b="1" dirty="0" smtClean="0">
              <a:solidFill>
                <a:srgbClr val="002060"/>
              </a:solidFill>
              <a:latin typeface="Times New Roman" panose="02020603050405020304" pitchFamily="18" charset="0"/>
              <a:cs typeface="Times New Roman" panose="02020603050405020304" pitchFamily="18" charset="0"/>
            </a:endParaRPr>
          </a:p>
          <a:p>
            <a:pPr marL="0" indent="0" algn="just">
              <a:buNone/>
            </a:pPr>
            <a:endParaRPr lang="ru-RU" sz="3200" b="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3200" dirty="0">
                <a:solidFill>
                  <a:srgbClr val="002060"/>
                </a:solidFill>
                <a:latin typeface="Times New Roman" panose="02020603050405020304" pitchFamily="18" charset="0"/>
                <a:cs typeface="Times New Roman" panose="02020603050405020304" pitchFamily="18" charset="0"/>
              </a:rPr>
              <a:t>В условиях школы ведущим часто бывает </a:t>
            </a:r>
            <a:r>
              <a:rPr lang="ru-RU" sz="3200" b="1" dirty="0">
                <a:solidFill>
                  <a:srgbClr val="002060"/>
                </a:solidFill>
                <a:latin typeface="Times New Roman" panose="02020603050405020304" pitchFamily="18" charset="0"/>
                <a:cs typeface="Times New Roman" panose="02020603050405020304" pitchFamily="18" charset="0"/>
              </a:rPr>
              <a:t>учитель</a:t>
            </a:r>
            <a:r>
              <a:rPr lang="ru-RU" sz="3200" dirty="0">
                <a:solidFill>
                  <a:srgbClr val="002060"/>
                </a:solidFill>
                <a:latin typeface="Times New Roman" panose="02020603050405020304" pitchFamily="18" charset="0"/>
                <a:cs typeface="Times New Roman" panose="02020603050405020304" pitchFamily="18" charset="0"/>
              </a:rPr>
              <a:t> или </a:t>
            </a:r>
            <a:r>
              <a:rPr lang="ru-RU" sz="3200" b="1" dirty="0">
                <a:solidFill>
                  <a:srgbClr val="002060"/>
                </a:solidFill>
                <a:latin typeface="Times New Roman" panose="02020603050405020304" pitchFamily="18" charset="0"/>
                <a:cs typeface="Times New Roman" panose="02020603050405020304" pitchFamily="18" charset="0"/>
              </a:rPr>
              <a:t>заместитель директора по воспитательной работе</a:t>
            </a:r>
            <a:r>
              <a:rPr lang="ru-RU" sz="3200" dirty="0">
                <a:solidFill>
                  <a:srgbClr val="002060"/>
                </a:solidFill>
                <a:latin typeface="Times New Roman" panose="02020603050405020304" pitchFamily="18" charset="0"/>
                <a:cs typeface="Times New Roman" panose="02020603050405020304" pitchFamily="18" charset="0"/>
              </a:rPr>
              <a:t>, назначенный координатором Службы школьной медиации. Все начинающие медиаторы и ведущие опасаются смешения своих ролевых позиций. Между тем, и школьники в ходе программы перестают быть только учениками. Круг дает возможность каждому увидеть другого с другой стороны (таблица).</a:t>
            </a:r>
          </a:p>
          <a:p>
            <a:pPr marL="0" indent="0" algn="just">
              <a:buNone/>
            </a:pPr>
            <a:endParaRPr lang="ru-RU"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960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p>
          <a:p>
            <a:pPr>
              <a:buNone/>
            </a:pPr>
            <a:r>
              <a:rPr lang="ru-RU" sz="3400" b="1" dirty="0">
                <a:solidFill>
                  <a:srgbClr val="002060"/>
                </a:solidFill>
                <a:latin typeface="Times New Roman" panose="02020603050405020304" pitchFamily="18" charset="0"/>
                <a:cs typeface="Times New Roman" panose="02020603050405020304" pitchFamily="18" charset="0"/>
              </a:rPr>
              <a:t> </a:t>
            </a:r>
            <a:r>
              <a:rPr lang="ru-RU" sz="3400" b="1" dirty="0" smtClean="0">
                <a:solidFill>
                  <a:srgbClr val="002060"/>
                </a:solidFill>
                <a:latin typeface="Times New Roman" panose="02020603050405020304" pitchFamily="18" charset="0"/>
                <a:cs typeface="Times New Roman" panose="02020603050405020304" pitchFamily="18" charset="0"/>
              </a:rPr>
              <a:t>                                       </a:t>
            </a:r>
          </a:p>
          <a:p>
            <a:pPr>
              <a:buNone/>
            </a:pPr>
            <a:r>
              <a:rPr lang="ru-RU" sz="3400" b="1" dirty="0">
                <a:solidFill>
                  <a:srgbClr val="002060"/>
                </a:solidFill>
                <a:latin typeface="Times New Roman" panose="02020603050405020304" pitchFamily="18" charset="0"/>
                <a:cs typeface="Times New Roman" panose="02020603050405020304" pitchFamily="18" charset="0"/>
              </a:rPr>
              <a:t>   </a:t>
            </a:r>
            <a:r>
              <a:rPr lang="ru-RU" sz="3400" b="1" dirty="0" smtClean="0">
                <a:solidFill>
                  <a:srgbClr val="002060"/>
                </a:solidFill>
                <a:latin typeface="Times New Roman" panose="02020603050405020304" pitchFamily="18" charset="0"/>
                <a:cs typeface="Times New Roman" panose="02020603050405020304" pitchFamily="18" charset="0"/>
              </a:rPr>
              <a:t>Предварительная </a:t>
            </a:r>
            <a:r>
              <a:rPr lang="ru-RU" sz="3400" b="1" dirty="0">
                <a:solidFill>
                  <a:srgbClr val="002060"/>
                </a:solidFill>
                <a:latin typeface="Times New Roman" panose="02020603050405020304" pitchFamily="18" charset="0"/>
                <a:cs typeface="Times New Roman" panose="02020603050405020304" pitchFamily="18" charset="0"/>
              </a:rPr>
              <a:t>работа: </a:t>
            </a:r>
            <a:r>
              <a:rPr lang="ru-RU" sz="3400" b="1" dirty="0" smtClean="0">
                <a:solidFill>
                  <a:srgbClr val="002060"/>
                </a:solidFill>
                <a:latin typeface="Times New Roman" panose="02020603050405020304" pitchFamily="18" charset="0"/>
                <a:cs typeface="Times New Roman" panose="02020603050405020304" pitchFamily="18" charset="0"/>
              </a:rPr>
              <a:t>  формирование </a:t>
            </a:r>
            <a:r>
              <a:rPr lang="ru-RU" sz="3400" b="1" dirty="0">
                <a:solidFill>
                  <a:srgbClr val="002060"/>
                </a:solidFill>
                <a:latin typeface="Times New Roman" panose="02020603050405020304" pitchFamily="18" charset="0"/>
                <a:cs typeface="Times New Roman" panose="02020603050405020304" pitchFamily="18" charset="0"/>
              </a:rPr>
              <a:t>команды хранителя и волонтеров</a:t>
            </a: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7010400" y="2628901"/>
            <a:ext cx="10820400" cy="6781799"/>
          </a:xfrm>
          <a:solidFill>
            <a:schemeClr val="bg1"/>
          </a:solidFill>
        </p:spPr>
        <p:txBody>
          <a:bodyPr>
            <a:noAutofit/>
          </a:bodyPr>
          <a:lstStyle/>
          <a:p>
            <a:pPr marL="0" indent="0" algn="just">
              <a:buNone/>
            </a:pPr>
            <a:r>
              <a:rPr lang="ru-RU" sz="3200" b="1" dirty="0" smtClean="0">
                <a:solidFill>
                  <a:srgbClr val="002060"/>
                </a:solidFill>
                <a:latin typeface="Times New Roman" panose="02020603050405020304" pitchFamily="18" charset="0"/>
                <a:cs typeface="Times New Roman" panose="02020603050405020304" pitchFamily="18" charset="0"/>
              </a:rPr>
              <a:t>Комментарий </a:t>
            </a:r>
            <a:r>
              <a:rPr lang="ru-RU" sz="3200" b="1" dirty="0">
                <a:solidFill>
                  <a:srgbClr val="002060"/>
                </a:solidFill>
                <a:latin typeface="Times New Roman" panose="02020603050405020304" pitchFamily="18" charset="0"/>
                <a:cs typeface="Times New Roman" panose="02020603050405020304" pitchFamily="18" charset="0"/>
              </a:rPr>
              <a:t>к этапу предварительной работы</a:t>
            </a:r>
            <a:r>
              <a:rPr lang="ru-RU" sz="3200" dirty="0">
                <a:solidFill>
                  <a:srgbClr val="002060"/>
                </a:solidFill>
                <a:latin typeface="Times New Roman" panose="02020603050405020304" pitchFamily="18" charset="0"/>
                <a:cs typeface="Times New Roman" panose="02020603050405020304" pitchFamily="18" charset="0"/>
              </a:rPr>
              <a:t>: на этом этапе формируется команда хранителя и волонтеров. Обычно это бывают </a:t>
            </a:r>
            <a:r>
              <a:rPr lang="ru-RU" sz="3200" dirty="0" smtClean="0">
                <a:solidFill>
                  <a:srgbClr val="002060"/>
                </a:solidFill>
                <a:latin typeface="Times New Roman" panose="02020603050405020304" pitchFamily="18" charset="0"/>
                <a:cs typeface="Times New Roman" panose="02020603050405020304" pitchFamily="18" charset="0"/>
              </a:rPr>
              <a:t>сотрудники одного </a:t>
            </a:r>
            <a:r>
              <a:rPr lang="ru-RU" sz="3200" dirty="0">
                <a:solidFill>
                  <a:srgbClr val="002060"/>
                </a:solidFill>
                <a:latin typeface="Times New Roman" panose="02020603050405020304" pitchFamily="18" charset="0"/>
                <a:cs typeface="Times New Roman" panose="02020603050405020304" pitchFamily="18" charset="0"/>
              </a:rPr>
              <a:t>учреждения или люди, несколько лет работающие вместе или </a:t>
            </a:r>
            <a:r>
              <a:rPr lang="ru-RU" sz="3200" dirty="0" smtClean="0">
                <a:solidFill>
                  <a:srgbClr val="002060"/>
                </a:solidFill>
                <a:latin typeface="Times New Roman" panose="02020603050405020304" pitchFamily="18" charset="0"/>
                <a:cs typeface="Times New Roman" panose="02020603050405020304" pitchFamily="18" charset="0"/>
              </a:rPr>
              <a:t>хорошо знающие </a:t>
            </a:r>
            <a:r>
              <a:rPr lang="ru-RU" sz="3200" dirty="0">
                <a:solidFill>
                  <a:srgbClr val="002060"/>
                </a:solidFill>
                <a:latin typeface="Times New Roman" panose="02020603050405020304" pitchFamily="18" charset="0"/>
                <a:cs typeface="Times New Roman" panose="02020603050405020304" pitchFamily="18" charset="0"/>
              </a:rPr>
              <a:t>друг друга. На этом этапе важно определить ценностные </a:t>
            </a:r>
            <a:r>
              <a:rPr lang="ru-RU" sz="3200" dirty="0" smtClean="0">
                <a:solidFill>
                  <a:srgbClr val="002060"/>
                </a:solidFill>
                <a:latin typeface="Times New Roman" panose="02020603050405020304" pitchFamily="18" charset="0"/>
                <a:cs typeface="Times New Roman" panose="02020603050405020304" pitchFamily="18" charset="0"/>
              </a:rPr>
              <a:t>основания проведения </a:t>
            </a:r>
            <a:r>
              <a:rPr lang="ru-RU" sz="3200" dirty="0">
                <a:solidFill>
                  <a:srgbClr val="002060"/>
                </a:solidFill>
                <a:latin typeface="Times New Roman" panose="02020603050405020304" pitchFamily="18" charset="0"/>
                <a:cs typeface="Times New Roman" panose="02020603050405020304" pitchFamily="18" charset="0"/>
              </a:rPr>
              <a:t>Круга, виды ситуаций и источники направления случаев, с которыми будет работать команда.</a:t>
            </a:r>
          </a:p>
        </p:txBody>
      </p:sp>
    </p:spTree>
    <p:extLst>
      <p:ext uri="{BB962C8B-B14F-4D97-AF65-F5344CB8AC3E}">
        <p14:creationId xmlns:p14="http://schemas.microsoft.com/office/powerpoint/2010/main" val="3988068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p>
          <a:p>
            <a:pPr>
              <a:buNone/>
            </a:pPr>
            <a:r>
              <a:rPr lang="ru-RU" sz="3400" b="1" dirty="0">
                <a:solidFill>
                  <a:srgbClr val="002060"/>
                </a:solidFill>
                <a:latin typeface="Times New Roman" panose="02020603050405020304" pitchFamily="18" charset="0"/>
                <a:cs typeface="Times New Roman" panose="02020603050405020304" pitchFamily="18" charset="0"/>
              </a:rPr>
              <a:t> </a:t>
            </a:r>
            <a:r>
              <a:rPr lang="ru-RU" sz="3400" b="1" dirty="0" smtClean="0">
                <a:solidFill>
                  <a:srgbClr val="002060"/>
                </a:solidFill>
                <a:latin typeface="Times New Roman" panose="02020603050405020304" pitchFamily="18" charset="0"/>
                <a:cs typeface="Times New Roman" panose="02020603050405020304" pitchFamily="18" charset="0"/>
              </a:rPr>
              <a:t>                                       </a:t>
            </a:r>
          </a:p>
          <a:p>
            <a:pPr>
              <a:buNone/>
            </a:pPr>
            <a:r>
              <a:rPr lang="ru-RU" sz="3400" b="1" dirty="0">
                <a:solidFill>
                  <a:srgbClr val="002060"/>
                </a:solidFill>
                <a:latin typeface="Times New Roman" panose="02020603050405020304" pitchFamily="18" charset="0"/>
                <a:cs typeface="Times New Roman" panose="02020603050405020304" pitchFamily="18" charset="0"/>
              </a:rPr>
              <a:t>   Этап 1: определение </a:t>
            </a:r>
            <a:r>
              <a:rPr lang="ru-RU" sz="3400" b="1" dirty="0" smtClean="0">
                <a:solidFill>
                  <a:srgbClr val="002060"/>
                </a:solidFill>
                <a:latin typeface="Times New Roman" panose="02020603050405020304" pitchFamily="18" charset="0"/>
                <a:cs typeface="Times New Roman" panose="02020603050405020304" pitchFamily="18" charset="0"/>
              </a:rPr>
              <a:t>пригодности ситуации </a:t>
            </a:r>
            <a:r>
              <a:rPr lang="ru-RU" sz="3400" b="1" dirty="0">
                <a:solidFill>
                  <a:srgbClr val="002060"/>
                </a:solidFill>
                <a:latin typeface="Times New Roman" panose="02020603050405020304" pitchFamily="18" charset="0"/>
                <a:cs typeface="Times New Roman" panose="02020603050405020304" pitchFamily="18" charset="0"/>
              </a:rPr>
              <a:t>для проведения Круга</a:t>
            </a: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7010400" y="2628901"/>
            <a:ext cx="10820400" cy="6781799"/>
          </a:xfrm>
          <a:solidFill>
            <a:schemeClr val="bg1"/>
          </a:solidFill>
        </p:spPr>
        <p:txBody>
          <a:bodyPr>
            <a:noAutofit/>
          </a:bodyPr>
          <a:lstStyle/>
          <a:p>
            <a:pPr marL="0" indent="0" algn="just">
              <a:buNone/>
            </a:pPr>
            <a:r>
              <a:rPr lang="ru-RU" sz="2800" b="1" dirty="0">
                <a:solidFill>
                  <a:srgbClr val="002060"/>
                </a:solidFill>
                <a:latin typeface="Times New Roman" panose="02020603050405020304" pitchFamily="18" charset="0"/>
                <a:cs typeface="Times New Roman" panose="02020603050405020304" pitchFamily="18" charset="0"/>
              </a:rPr>
              <a:t>Комментарий к 1-му этапу: </a:t>
            </a:r>
            <a:r>
              <a:rPr lang="ru-RU" sz="2800" dirty="0">
                <a:solidFill>
                  <a:srgbClr val="002060"/>
                </a:solidFill>
                <a:latin typeface="Times New Roman" panose="02020603050405020304" pitchFamily="18" charset="0"/>
                <a:cs typeface="Times New Roman" panose="02020603050405020304" pitchFamily="18" charset="0"/>
              </a:rPr>
              <a:t>обычно на этом этапе определяется пригодность ситуации для проведения Круга. </a:t>
            </a:r>
            <a:endParaRPr lang="ru-RU" sz="2800" dirty="0" smtClean="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2800" dirty="0" smtClean="0">
                <a:solidFill>
                  <a:srgbClr val="002060"/>
                </a:solidFill>
                <a:latin typeface="Times New Roman" panose="02020603050405020304" pitchFamily="18" charset="0"/>
                <a:cs typeface="Times New Roman" panose="02020603050405020304" pitchFamily="18" charset="0"/>
              </a:rPr>
              <a:t>За проблемой дисциплины </a:t>
            </a:r>
            <a:r>
              <a:rPr lang="ru-RU" sz="2800" dirty="0">
                <a:solidFill>
                  <a:srgbClr val="002060"/>
                </a:solidFill>
                <a:latin typeface="Times New Roman" panose="02020603050405020304" pitchFamily="18" charset="0"/>
                <a:cs typeface="Times New Roman" panose="02020603050405020304" pitchFamily="18" charset="0"/>
              </a:rPr>
              <a:t>в классе могут стоять проблемы отсутствия поддержки и помощи в учительском коллективе, а также разобщенность родителей. Соответственно может потребоваться серия поддерживающих друг друга Кругов. </a:t>
            </a:r>
            <a:r>
              <a:rPr lang="ru-RU" sz="2800" dirty="0" smtClean="0">
                <a:solidFill>
                  <a:srgbClr val="002060"/>
                </a:solidFill>
                <a:latin typeface="Times New Roman" panose="02020603050405020304" pitchFamily="18" charset="0"/>
                <a:cs typeface="Times New Roman" panose="02020603050405020304" pitchFamily="18" charset="0"/>
              </a:rPr>
              <a:t>При обсуждении </a:t>
            </a:r>
            <a:r>
              <a:rPr lang="ru-RU" sz="2800" dirty="0">
                <a:solidFill>
                  <a:srgbClr val="002060"/>
                </a:solidFill>
                <a:latin typeface="Times New Roman" panose="02020603050405020304" pitchFamily="18" charset="0"/>
                <a:cs typeface="Times New Roman" panose="02020603050405020304" pitchFamily="18" charset="0"/>
              </a:rPr>
              <a:t>ситуации хранителем и волонтерами важно уделить </a:t>
            </a:r>
            <a:r>
              <a:rPr lang="ru-RU" sz="2800" dirty="0" smtClean="0">
                <a:solidFill>
                  <a:srgbClr val="002060"/>
                </a:solidFill>
                <a:latin typeface="Times New Roman" panose="02020603050405020304" pitchFamily="18" charset="0"/>
                <a:cs typeface="Times New Roman" panose="02020603050405020304" pitchFamily="18" charset="0"/>
              </a:rPr>
              <a:t>внимание всем </a:t>
            </a:r>
            <a:r>
              <a:rPr lang="ru-RU" sz="2800" dirty="0">
                <a:solidFill>
                  <a:srgbClr val="002060"/>
                </a:solidFill>
                <a:latin typeface="Times New Roman" panose="02020603050405020304" pitchFamily="18" charset="0"/>
                <a:cs typeface="Times New Roman" panose="02020603050405020304" pitchFamily="18" charset="0"/>
              </a:rPr>
              <a:t>контекстам этой ситуации и возможным участникам. Необходимо </a:t>
            </a:r>
            <a:r>
              <a:rPr lang="ru-RU" sz="2800" dirty="0" smtClean="0">
                <a:solidFill>
                  <a:srgbClr val="002060"/>
                </a:solidFill>
                <a:latin typeface="Times New Roman" panose="02020603050405020304" pitchFamily="18" charset="0"/>
                <a:cs typeface="Times New Roman" panose="02020603050405020304" pitchFamily="18" charset="0"/>
              </a:rPr>
              <a:t>также обсудить</a:t>
            </a:r>
            <a:r>
              <a:rPr lang="ru-RU" sz="2800" dirty="0">
                <a:solidFill>
                  <a:srgbClr val="002060"/>
                </a:solidFill>
                <a:latin typeface="Times New Roman" panose="02020603050405020304" pitchFamily="18" charset="0"/>
                <a:cs typeface="Times New Roman" panose="02020603050405020304" pitchFamily="18" charset="0"/>
              </a:rPr>
              <a:t>, каким образом и кто будет проводить предварительные встречи </a:t>
            </a:r>
            <a:r>
              <a:rPr lang="ru-RU" sz="2800" dirty="0" smtClean="0">
                <a:solidFill>
                  <a:srgbClr val="002060"/>
                </a:solidFill>
                <a:latin typeface="Times New Roman" panose="02020603050405020304" pitchFamily="18" charset="0"/>
                <a:cs typeface="Times New Roman" panose="02020603050405020304" pitchFamily="18" charset="0"/>
              </a:rPr>
              <a:t>с возможными </a:t>
            </a:r>
            <a:r>
              <a:rPr lang="ru-RU" sz="2800" dirty="0">
                <a:solidFill>
                  <a:srgbClr val="002060"/>
                </a:solidFill>
                <a:latin typeface="Times New Roman" panose="02020603050405020304" pitchFamily="18" charset="0"/>
                <a:cs typeface="Times New Roman" panose="02020603050405020304" pitchFamily="18" charset="0"/>
              </a:rPr>
              <a:t>участниками Кругов, будут ли они проходить </a:t>
            </a:r>
            <a:r>
              <a:rPr lang="ru-RU" sz="2800" dirty="0" smtClean="0">
                <a:solidFill>
                  <a:srgbClr val="002060"/>
                </a:solidFill>
                <a:latin typeface="Times New Roman" panose="02020603050405020304" pitchFamily="18" charset="0"/>
                <a:cs typeface="Times New Roman" panose="02020603050405020304" pitchFamily="18" charset="0"/>
              </a:rPr>
              <a:t>непосредственно перед </a:t>
            </a:r>
            <a:r>
              <a:rPr lang="ru-RU" sz="2800" dirty="0">
                <a:solidFill>
                  <a:srgbClr val="002060"/>
                </a:solidFill>
                <a:latin typeface="Times New Roman" panose="02020603050405020304" pitchFamily="18" charset="0"/>
                <a:cs typeface="Times New Roman" panose="02020603050405020304" pitchFamily="18" charset="0"/>
              </a:rPr>
              <a:t>самыми Кругами или за несколько дней до них и в каком формате</a:t>
            </a:r>
            <a:r>
              <a:rPr lang="ru-RU"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66363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p>
          <a:p>
            <a:pPr>
              <a:buNone/>
            </a:pPr>
            <a:r>
              <a:rPr lang="ru-RU" sz="3400" b="1" dirty="0">
                <a:solidFill>
                  <a:srgbClr val="002060"/>
                </a:solidFill>
                <a:latin typeface="Times New Roman" panose="02020603050405020304" pitchFamily="18" charset="0"/>
                <a:cs typeface="Times New Roman" panose="02020603050405020304" pitchFamily="18" charset="0"/>
              </a:rPr>
              <a:t> </a:t>
            </a:r>
            <a:r>
              <a:rPr lang="ru-RU" sz="3400" b="1" dirty="0" smtClean="0">
                <a:solidFill>
                  <a:srgbClr val="002060"/>
                </a:solidFill>
                <a:latin typeface="Times New Roman" panose="02020603050405020304" pitchFamily="18" charset="0"/>
                <a:cs typeface="Times New Roman" panose="02020603050405020304" pitchFamily="18" charset="0"/>
              </a:rPr>
              <a:t>                                       </a:t>
            </a:r>
          </a:p>
          <a:p>
            <a:pPr>
              <a:buNone/>
            </a:pPr>
            <a:r>
              <a:rPr lang="ru-RU" sz="3400" b="1" dirty="0" smtClean="0">
                <a:solidFill>
                  <a:srgbClr val="002060"/>
                </a:solidFill>
                <a:latin typeface="Times New Roman" panose="02020603050405020304" pitchFamily="18" charset="0"/>
                <a:cs typeface="Times New Roman" panose="02020603050405020304" pitchFamily="18" charset="0"/>
              </a:rPr>
              <a:t>Этап </a:t>
            </a:r>
            <a:r>
              <a:rPr lang="ru-RU" sz="3400" b="1" dirty="0">
                <a:solidFill>
                  <a:srgbClr val="002060"/>
                </a:solidFill>
                <a:latin typeface="Times New Roman" panose="02020603050405020304" pitchFamily="18" charset="0"/>
                <a:cs typeface="Times New Roman" panose="02020603050405020304" pitchFamily="18" charset="0"/>
              </a:rPr>
              <a:t>2: подготовка участников к</a:t>
            </a:r>
          </a:p>
          <a:p>
            <a:pPr>
              <a:buNone/>
            </a:pPr>
            <a:r>
              <a:rPr lang="ru-RU" sz="3400" b="1" dirty="0">
                <a:solidFill>
                  <a:srgbClr val="002060"/>
                </a:solidFill>
                <a:latin typeface="Times New Roman" panose="02020603050405020304" pitchFamily="18" charset="0"/>
                <a:cs typeface="Times New Roman" panose="02020603050405020304" pitchFamily="18" charset="0"/>
              </a:rPr>
              <a:t>встрече в Круге</a:t>
            </a: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7010400" y="2628901"/>
            <a:ext cx="10820400" cy="6781799"/>
          </a:xfrm>
          <a:solidFill>
            <a:schemeClr val="bg1"/>
          </a:solidFill>
        </p:spPr>
        <p:txBody>
          <a:bodyPr>
            <a:noAutofit/>
          </a:bodyPr>
          <a:lstStyle/>
          <a:p>
            <a:pPr marL="0" indent="0" algn="just">
              <a:buNone/>
            </a:pPr>
            <a:r>
              <a:rPr lang="ru-RU" sz="2800" b="1" dirty="0">
                <a:solidFill>
                  <a:srgbClr val="002060"/>
                </a:solidFill>
                <a:latin typeface="Times New Roman" panose="02020603050405020304" pitchFamily="18" charset="0"/>
                <a:cs typeface="Times New Roman" panose="02020603050405020304" pitchFamily="18" charset="0"/>
              </a:rPr>
              <a:t>Комментарий </a:t>
            </a:r>
            <a:r>
              <a:rPr lang="ru-RU" sz="2800" b="1" dirty="0" smtClean="0">
                <a:solidFill>
                  <a:srgbClr val="002060"/>
                </a:solidFill>
                <a:latin typeface="Times New Roman" panose="02020603050405020304" pitchFamily="18" charset="0"/>
                <a:cs typeface="Times New Roman" panose="02020603050405020304" pitchFamily="18" charset="0"/>
              </a:rPr>
              <a:t>ко 2-му </a:t>
            </a:r>
            <a:r>
              <a:rPr lang="ru-RU" sz="2800" b="1" dirty="0">
                <a:solidFill>
                  <a:srgbClr val="002060"/>
                </a:solidFill>
                <a:latin typeface="Times New Roman" panose="02020603050405020304" pitchFamily="18" charset="0"/>
                <a:cs typeface="Times New Roman" panose="02020603050405020304" pitchFamily="18" charset="0"/>
              </a:rPr>
              <a:t>этапу: </a:t>
            </a:r>
            <a:r>
              <a:rPr lang="ru-RU" sz="2800" dirty="0" smtClean="0">
                <a:solidFill>
                  <a:srgbClr val="002060"/>
                </a:solidFill>
                <a:latin typeface="Times New Roman" panose="02020603050405020304" pitchFamily="18" charset="0"/>
                <a:cs typeface="Times New Roman" panose="02020603050405020304" pitchFamily="18" charset="0"/>
              </a:rPr>
              <a:t>встречи </a:t>
            </a:r>
            <a:r>
              <a:rPr lang="ru-RU" sz="2800" dirty="0">
                <a:solidFill>
                  <a:srgbClr val="002060"/>
                </a:solidFill>
                <a:latin typeface="Times New Roman" panose="02020603050405020304" pitchFamily="18" charset="0"/>
                <a:cs typeface="Times New Roman" panose="02020603050405020304" pitchFamily="18" charset="0"/>
              </a:rPr>
              <a:t>с возможными участниками </a:t>
            </a:r>
            <a:r>
              <a:rPr lang="ru-RU" sz="2800" dirty="0" smtClean="0">
                <a:solidFill>
                  <a:srgbClr val="002060"/>
                </a:solidFill>
                <a:latin typeface="Times New Roman" panose="02020603050405020304" pitchFamily="18" charset="0"/>
                <a:cs typeface="Times New Roman" panose="02020603050405020304" pitchFamily="18" charset="0"/>
              </a:rPr>
              <a:t>Круга.</a:t>
            </a:r>
            <a:endParaRPr lang="ru-RU" sz="28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dirty="0" smtClean="0">
                <a:solidFill>
                  <a:srgbClr val="002060"/>
                </a:solidFill>
                <a:latin typeface="Times New Roman" panose="02020603050405020304" pitchFamily="18" charset="0"/>
                <a:cs typeface="Times New Roman" panose="02020603050405020304" pitchFamily="18" charset="0"/>
              </a:rPr>
              <a:t>Без </a:t>
            </a:r>
            <a:r>
              <a:rPr lang="ru-RU" dirty="0">
                <a:solidFill>
                  <a:srgbClr val="002060"/>
                </a:solidFill>
                <a:latin typeface="Times New Roman" panose="02020603050405020304" pitchFamily="18" charset="0"/>
                <a:cs typeface="Times New Roman" panose="02020603050405020304" pitchFamily="18" charset="0"/>
              </a:rPr>
              <a:t>этапа предварительных встреч, проведение Кругов невозможно. Такие встречи могут быть за несколько </a:t>
            </a:r>
            <a:r>
              <a:rPr lang="ru-RU" dirty="0" smtClean="0">
                <a:solidFill>
                  <a:srgbClr val="002060"/>
                </a:solidFill>
                <a:latin typeface="Times New Roman" panose="02020603050405020304" pitchFamily="18" charset="0"/>
                <a:cs typeface="Times New Roman" panose="02020603050405020304" pitchFamily="18" charset="0"/>
              </a:rPr>
              <a:t>дней или </a:t>
            </a:r>
            <a:r>
              <a:rPr lang="ru-RU" dirty="0">
                <a:solidFill>
                  <a:srgbClr val="002060"/>
                </a:solidFill>
                <a:latin typeface="Times New Roman" panose="02020603050405020304" pitchFamily="18" charset="0"/>
                <a:cs typeface="Times New Roman" panose="02020603050405020304" pitchFamily="18" charset="0"/>
              </a:rPr>
              <a:t>непосредственно перед самой встречей в Круге. В случае </a:t>
            </a:r>
            <a:r>
              <a:rPr lang="ru-RU" dirty="0" smtClean="0">
                <a:solidFill>
                  <a:srgbClr val="002060"/>
                </a:solidFill>
                <a:latin typeface="Times New Roman" panose="02020603050405020304" pitchFamily="18" charset="0"/>
                <a:cs typeface="Times New Roman" panose="02020603050405020304" pitchFamily="18" charset="0"/>
              </a:rPr>
              <a:t>криминальных или </a:t>
            </a:r>
            <a:r>
              <a:rPr lang="ru-RU" dirty="0">
                <a:solidFill>
                  <a:srgbClr val="002060"/>
                </a:solidFill>
                <a:latin typeface="Times New Roman" panose="02020603050405020304" pitchFamily="18" charset="0"/>
                <a:cs typeface="Times New Roman" panose="02020603050405020304" pitchFamily="18" charset="0"/>
              </a:rPr>
              <a:t>травматических ситуаций можно проводить отдельные Круги. </a:t>
            </a:r>
            <a:r>
              <a:rPr lang="ru-RU" dirty="0" smtClean="0">
                <a:solidFill>
                  <a:srgbClr val="002060"/>
                </a:solidFill>
                <a:latin typeface="Times New Roman" panose="02020603050405020304" pitchFamily="18" charset="0"/>
                <a:cs typeface="Times New Roman" panose="02020603050405020304" pitchFamily="18" charset="0"/>
              </a:rPr>
              <a:t>Например, можно </a:t>
            </a:r>
            <a:r>
              <a:rPr lang="ru-RU" dirty="0">
                <a:solidFill>
                  <a:srgbClr val="002060"/>
                </a:solidFill>
                <a:latin typeface="Times New Roman" panose="02020603050405020304" pitchFamily="18" charset="0"/>
                <a:cs typeface="Times New Roman" panose="02020603050405020304" pitchFamily="18" charset="0"/>
              </a:rPr>
              <a:t>проводить Круги в целях исцеления жертв преступлений или урегулирования отношений в семье правонарушителя. Нередко педагоги воспринимают Круг как чудодейственное средство изменения детей. Они </a:t>
            </a:r>
            <a:r>
              <a:rPr lang="ru-RU" dirty="0" smtClean="0">
                <a:solidFill>
                  <a:srgbClr val="002060"/>
                </a:solidFill>
                <a:latin typeface="Times New Roman" panose="02020603050405020304" pitchFamily="18" charset="0"/>
                <a:cs typeface="Times New Roman" panose="02020603050405020304" pitchFamily="18" charset="0"/>
              </a:rPr>
              <a:t>сгоняют детей </a:t>
            </a:r>
            <a:r>
              <a:rPr lang="ru-RU" dirty="0">
                <a:solidFill>
                  <a:srgbClr val="002060"/>
                </a:solidFill>
                <a:latin typeface="Times New Roman" panose="02020603050405020304" pitchFamily="18" charset="0"/>
                <a:cs typeface="Times New Roman" panose="02020603050405020304" pitchFamily="18" charset="0"/>
              </a:rPr>
              <a:t>на встречу в Круге, а сами при этом порой пытаются избежать участия</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в нем. Особенно неприемлемо неучастие классного руководителя в </a:t>
            </a:r>
            <a:r>
              <a:rPr lang="ru-RU" dirty="0" smtClean="0">
                <a:solidFill>
                  <a:srgbClr val="002060"/>
                </a:solidFill>
                <a:latin typeface="Times New Roman" panose="02020603050405020304" pitchFamily="18" charset="0"/>
                <a:cs typeface="Times New Roman" panose="02020603050405020304" pitchFamily="18" charset="0"/>
              </a:rPr>
              <a:t>такой встрече</a:t>
            </a:r>
            <a:r>
              <a:rPr lang="ru-RU" dirty="0">
                <a:solidFill>
                  <a:srgbClr val="002060"/>
                </a:solidFill>
                <a:latin typeface="Times New Roman" panose="02020603050405020304" pitchFamily="18" charset="0"/>
                <a:cs typeface="Times New Roman" panose="02020603050405020304" pitchFamily="18" charset="0"/>
              </a:rPr>
              <a:t>. Здесь важно команде хранителя и волонтеров принять решение о целесообразности проведения встречи в Круге. Если принято решение о проведении Круга, необходимо определить проблему и тему Круга, провести предварительные встречи с конфликтующими группами и с ключевыми участниками. </a:t>
            </a:r>
          </a:p>
        </p:txBody>
      </p:sp>
    </p:spTree>
    <p:extLst>
      <p:ext uri="{BB962C8B-B14F-4D97-AF65-F5344CB8AC3E}">
        <p14:creationId xmlns:p14="http://schemas.microsoft.com/office/powerpoint/2010/main" val="2417013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p>
          <a:p>
            <a:pPr>
              <a:buNone/>
            </a:pPr>
            <a:r>
              <a:rPr lang="ru-RU" sz="3400" b="1" dirty="0">
                <a:solidFill>
                  <a:srgbClr val="002060"/>
                </a:solidFill>
                <a:latin typeface="Times New Roman" panose="02020603050405020304" pitchFamily="18" charset="0"/>
                <a:cs typeface="Times New Roman" panose="02020603050405020304" pitchFamily="18" charset="0"/>
              </a:rPr>
              <a:t> </a:t>
            </a:r>
            <a:r>
              <a:rPr lang="ru-RU" sz="3400" b="1" dirty="0" smtClean="0">
                <a:solidFill>
                  <a:srgbClr val="002060"/>
                </a:solidFill>
                <a:latin typeface="Times New Roman" panose="02020603050405020304" pitchFamily="18" charset="0"/>
                <a:cs typeface="Times New Roman" panose="02020603050405020304" pitchFamily="18" charset="0"/>
              </a:rPr>
              <a:t>                                       </a:t>
            </a:r>
          </a:p>
          <a:p>
            <a:pPr>
              <a:buNone/>
            </a:pPr>
            <a:r>
              <a:rPr lang="ru-RU" sz="3400" b="1" dirty="0" smtClean="0">
                <a:solidFill>
                  <a:srgbClr val="002060"/>
                </a:solidFill>
                <a:latin typeface="Times New Roman" panose="02020603050405020304" pitchFamily="18" charset="0"/>
                <a:cs typeface="Times New Roman" panose="02020603050405020304" pitchFamily="18" charset="0"/>
              </a:rPr>
              <a:t>Этап </a:t>
            </a:r>
            <a:r>
              <a:rPr lang="ru-RU" sz="3400" b="1" dirty="0">
                <a:solidFill>
                  <a:srgbClr val="002060"/>
                </a:solidFill>
                <a:latin typeface="Times New Roman" panose="02020603050405020304" pitchFamily="18" charset="0"/>
                <a:cs typeface="Times New Roman" panose="02020603050405020304" pitchFamily="18" charset="0"/>
              </a:rPr>
              <a:t>2: подготовка участников к</a:t>
            </a:r>
          </a:p>
          <a:p>
            <a:pPr>
              <a:buNone/>
            </a:pPr>
            <a:r>
              <a:rPr lang="ru-RU" sz="3400" b="1" dirty="0">
                <a:solidFill>
                  <a:srgbClr val="002060"/>
                </a:solidFill>
                <a:latin typeface="Times New Roman" panose="02020603050405020304" pitchFamily="18" charset="0"/>
                <a:cs typeface="Times New Roman" panose="02020603050405020304" pitchFamily="18" charset="0"/>
              </a:rPr>
              <a:t>встрече в Круге</a:t>
            </a: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7010400" y="2628901"/>
            <a:ext cx="10820400" cy="6781799"/>
          </a:xfrm>
          <a:solidFill>
            <a:schemeClr val="bg1"/>
          </a:solidFill>
        </p:spPr>
        <p:txBody>
          <a:bodyPr>
            <a:noAutofit/>
          </a:bodyPr>
          <a:lstStyle/>
          <a:p>
            <a:pPr marL="0" indent="0" algn="just">
              <a:buNone/>
            </a:pPr>
            <a:r>
              <a:rPr lang="ru-RU" sz="2800" b="1" dirty="0">
                <a:solidFill>
                  <a:srgbClr val="002060"/>
                </a:solidFill>
                <a:latin typeface="Times New Roman" panose="02020603050405020304" pitchFamily="18" charset="0"/>
                <a:cs typeface="Times New Roman" panose="02020603050405020304" pitchFamily="18" charset="0"/>
              </a:rPr>
              <a:t>Комментарий </a:t>
            </a:r>
            <a:r>
              <a:rPr lang="ru-RU" sz="2800" b="1" dirty="0" smtClean="0">
                <a:solidFill>
                  <a:srgbClr val="002060"/>
                </a:solidFill>
                <a:latin typeface="Times New Roman" panose="02020603050405020304" pitchFamily="18" charset="0"/>
                <a:cs typeface="Times New Roman" panose="02020603050405020304" pitchFamily="18" charset="0"/>
              </a:rPr>
              <a:t>ко 2-му </a:t>
            </a:r>
            <a:r>
              <a:rPr lang="ru-RU" sz="2800" b="1" dirty="0">
                <a:solidFill>
                  <a:srgbClr val="002060"/>
                </a:solidFill>
                <a:latin typeface="Times New Roman" panose="02020603050405020304" pitchFamily="18" charset="0"/>
                <a:cs typeface="Times New Roman" panose="02020603050405020304" pitchFamily="18" charset="0"/>
              </a:rPr>
              <a:t>этапу: </a:t>
            </a:r>
            <a:r>
              <a:rPr lang="ru-RU" sz="2800" dirty="0" smtClean="0">
                <a:solidFill>
                  <a:srgbClr val="002060"/>
                </a:solidFill>
                <a:latin typeface="Times New Roman" panose="02020603050405020304" pitchFamily="18" charset="0"/>
                <a:cs typeface="Times New Roman" panose="02020603050405020304" pitchFamily="18" charset="0"/>
              </a:rPr>
              <a:t>встречи </a:t>
            </a:r>
            <a:r>
              <a:rPr lang="ru-RU" sz="2800" dirty="0">
                <a:solidFill>
                  <a:srgbClr val="002060"/>
                </a:solidFill>
                <a:latin typeface="Times New Roman" panose="02020603050405020304" pitchFamily="18" charset="0"/>
                <a:cs typeface="Times New Roman" panose="02020603050405020304" pitchFamily="18" charset="0"/>
              </a:rPr>
              <a:t>с возможными участниками </a:t>
            </a:r>
            <a:r>
              <a:rPr lang="ru-RU" sz="2800" dirty="0" smtClean="0">
                <a:solidFill>
                  <a:srgbClr val="002060"/>
                </a:solidFill>
                <a:latin typeface="Times New Roman" panose="02020603050405020304" pitchFamily="18" charset="0"/>
                <a:cs typeface="Times New Roman" panose="02020603050405020304" pitchFamily="18" charset="0"/>
              </a:rPr>
              <a:t>Круга.</a:t>
            </a:r>
            <a:endParaRPr lang="ru-RU" sz="28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На такой встрече можно использовать порядок работы медиатора </a:t>
            </a:r>
            <a:r>
              <a:rPr lang="ru-RU" dirty="0" smtClean="0">
                <a:solidFill>
                  <a:srgbClr val="002060"/>
                </a:solidFill>
                <a:latin typeface="Times New Roman" panose="02020603050405020304" pitchFamily="18" charset="0"/>
                <a:cs typeface="Times New Roman" panose="02020603050405020304" pitchFamily="18" charset="0"/>
              </a:rPr>
              <a:t>в программах </a:t>
            </a:r>
            <a:r>
              <a:rPr lang="ru-RU" dirty="0">
                <a:solidFill>
                  <a:srgbClr val="002060"/>
                </a:solidFill>
                <a:latin typeface="Times New Roman" panose="02020603050405020304" pitchFamily="18" charset="0"/>
                <a:cs typeface="Times New Roman" panose="02020603050405020304" pitchFamily="18" charset="0"/>
              </a:rPr>
              <a:t>восстановительной медиации и в конце предварительной </a:t>
            </a:r>
            <a:r>
              <a:rPr lang="ru-RU" dirty="0" smtClean="0">
                <a:solidFill>
                  <a:srgbClr val="002060"/>
                </a:solidFill>
                <a:latin typeface="Times New Roman" panose="02020603050405020304" pitchFamily="18" charset="0"/>
                <a:cs typeface="Times New Roman" panose="02020603050405020304" pitchFamily="18" charset="0"/>
              </a:rPr>
              <a:t>встречи подготовить </a:t>
            </a:r>
            <a:r>
              <a:rPr lang="ru-RU" dirty="0">
                <a:solidFill>
                  <a:srgbClr val="002060"/>
                </a:solidFill>
                <a:latin typeface="Times New Roman" panose="02020603050405020304" pitchFamily="18" charset="0"/>
                <a:cs typeface="Times New Roman" panose="02020603050405020304" pitchFamily="18" charset="0"/>
              </a:rPr>
              <a:t>людей к проведению круга. Для меня самым сложным было </a:t>
            </a:r>
            <a:r>
              <a:rPr lang="ru-RU" dirty="0" smtClean="0">
                <a:solidFill>
                  <a:srgbClr val="002060"/>
                </a:solidFill>
                <a:latin typeface="Times New Roman" panose="02020603050405020304" pitchFamily="18" charset="0"/>
                <a:cs typeface="Times New Roman" panose="02020603050405020304" pitchFamily="18" charset="0"/>
              </a:rPr>
              <a:t>при проведении </a:t>
            </a:r>
            <a:r>
              <a:rPr lang="ru-RU" dirty="0">
                <a:solidFill>
                  <a:srgbClr val="002060"/>
                </a:solidFill>
                <a:latin typeface="Times New Roman" panose="02020603050405020304" pitchFamily="18" charset="0"/>
                <a:cs typeface="Times New Roman" panose="02020603050405020304" pitchFamily="18" charset="0"/>
              </a:rPr>
              <a:t>Кругов с детьми реализовать принцип добровольности. </a:t>
            </a:r>
            <a:r>
              <a:rPr lang="ru-RU" dirty="0" smtClean="0">
                <a:solidFill>
                  <a:srgbClr val="002060"/>
                </a:solidFill>
                <a:latin typeface="Times New Roman" panose="02020603050405020304" pitchFamily="18" charset="0"/>
                <a:cs typeface="Times New Roman" panose="02020603050405020304" pitchFamily="18" charset="0"/>
              </a:rPr>
              <a:t>Нужно обязательно спросить, хотят </a:t>
            </a:r>
            <a:r>
              <a:rPr lang="ru-RU" dirty="0">
                <a:solidFill>
                  <a:srgbClr val="002060"/>
                </a:solidFill>
                <a:latin typeface="Times New Roman" panose="02020603050405020304" pitchFamily="18" charset="0"/>
                <a:cs typeface="Times New Roman" panose="02020603050405020304" pitchFamily="18" charset="0"/>
              </a:rPr>
              <a:t>ли школьники участвовать в </a:t>
            </a:r>
            <a:r>
              <a:rPr lang="ru-RU" dirty="0" smtClean="0">
                <a:solidFill>
                  <a:srgbClr val="002060"/>
                </a:solidFill>
                <a:latin typeface="Times New Roman" panose="02020603050405020304" pitchFamily="18" charset="0"/>
                <a:cs typeface="Times New Roman" panose="02020603050405020304" pitchFamily="18" charset="0"/>
              </a:rPr>
              <a:t>Круге?</a:t>
            </a:r>
          </a:p>
          <a:p>
            <a:pPr marL="0" indent="0" algn="just">
              <a:buNone/>
            </a:pPr>
            <a:r>
              <a:rPr lang="ru-RU" dirty="0" smtClean="0">
                <a:solidFill>
                  <a:srgbClr val="002060"/>
                </a:solidFill>
                <a:latin typeface="Times New Roman" panose="02020603050405020304" pitchFamily="18" charset="0"/>
                <a:cs typeface="Times New Roman" panose="02020603050405020304" pitchFamily="18" charset="0"/>
              </a:rPr>
              <a:t>Некоторые </a:t>
            </a:r>
            <a:r>
              <a:rPr lang="ru-RU" dirty="0">
                <a:solidFill>
                  <a:srgbClr val="002060"/>
                </a:solidFill>
                <a:latin typeface="Times New Roman" panose="02020603050405020304" pitchFamily="18" charset="0"/>
                <a:cs typeface="Times New Roman" panose="02020603050405020304" pitchFamily="18" charset="0"/>
              </a:rPr>
              <a:t>специалисты не спрашивают детей, предполагая, что главное – это втянуть участников в Круг, а дальше сам процесс Круга позволит осуществиться позитивным процессам в классе. </a:t>
            </a:r>
            <a:endParaRPr lang="ru-RU" dirty="0" smtClean="0">
              <a:solidFill>
                <a:srgbClr val="002060"/>
              </a:solidFill>
              <a:latin typeface="Times New Roman" panose="02020603050405020304" pitchFamily="18" charset="0"/>
              <a:cs typeface="Times New Roman" panose="02020603050405020304" pitchFamily="18" charset="0"/>
            </a:endParaRP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Т</a:t>
            </a:r>
            <a:r>
              <a:rPr lang="ru-RU" dirty="0" smtClean="0">
                <a:solidFill>
                  <a:srgbClr val="002060"/>
                </a:solidFill>
                <a:latin typeface="Times New Roman" panose="02020603050405020304" pitchFamily="18" charset="0"/>
                <a:cs typeface="Times New Roman" panose="02020603050405020304" pitchFamily="18" charset="0"/>
              </a:rPr>
              <a:t>акой </a:t>
            </a:r>
            <a:r>
              <a:rPr lang="ru-RU" dirty="0">
                <a:solidFill>
                  <a:srgbClr val="002060"/>
                </a:solidFill>
                <a:latin typeface="Times New Roman" panose="02020603050405020304" pitchFamily="18" charset="0"/>
                <a:cs typeface="Times New Roman" panose="02020603050405020304" pitchFamily="18" charset="0"/>
              </a:rPr>
              <a:t>подход неприемлем. Если принципы </a:t>
            </a:r>
            <a:r>
              <a:rPr lang="ru-RU" dirty="0">
                <a:solidFill>
                  <a:srgbClr val="FF0000"/>
                </a:solidFill>
                <a:latin typeface="Times New Roman" panose="02020603050405020304" pitchFamily="18" charset="0"/>
                <a:cs typeface="Times New Roman" panose="02020603050405020304" pitchFamily="18" charset="0"/>
              </a:rPr>
              <a:t>добровольности и ответственности </a:t>
            </a:r>
            <a:r>
              <a:rPr lang="ru-RU" dirty="0">
                <a:solidFill>
                  <a:srgbClr val="002060"/>
                </a:solidFill>
                <a:latin typeface="Times New Roman" panose="02020603050405020304" pitchFamily="18" charset="0"/>
                <a:cs typeface="Times New Roman" panose="02020603050405020304" pitchFamily="18" charset="0"/>
              </a:rPr>
              <a:t>являются не просто </a:t>
            </a:r>
            <a:r>
              <a:rPr lang="ru-RU" dirty="0" smtClean="0">
                <a:solidFill>
                  <a:srgbClr val="002060"/>
                </a:solidFill>
                <a:latin typeface="Times New Roman" panose="02020603050405020304" pitchFamily="18" charset="0"/>
                <a:cs typeface="Times New Roman" panose="02020603050405020304" pitchFamily="18" charset="0"/>
              </a:rPr>
              <a:t>декларируемыми </a:t>
            </a:r>
            <a:r>
              <a:rPr lang="ru-RU" dirty="0">
                <a:solidFill>
                  <a:srgbClr val="002060"/>
                </a:solidFill>
                <a:latin typeface="Times New Roman" panose="02020603050405020304" pitchFamily="18" charset="0"/>
                <a:cs typeface="Times New Roman" panose="02020603050405020304" pitchFamily="18" charset="0"/>
              </a:rPr>
              <a:t>терминами, а </a:t>
            </a:r>
            <a:r>
              <a:rPr lang="ru-RU" dirty="0" smtClean="0">
                <a:solidFill>
                  <a:srgbClr val="002060"/>
                </a:solidFill>
                <a:latin typeface="Times New Roman" panose="02020603050405020304" pitchFamily="18" charset="0"/>
                <a:cs typeface="Times New Roman" panose="02020603050405020304" pitchFamily="18" charset="0"/>
              </a:rPr>
              <a:t>ценностью</a:t>
            </a:r>
            <a:r>
              <a:rPr lang="ru-RU" dirty="0">
                <a:solidFill>
                  <a:srgbClr val="002060"/>
                </a:solidFill>
                <a:latin typeface="Times New Roman" panose="02020603050405020304" pitchFamily="18" charset="0"/>
                <a:cs typeface="Times New Roman" panose="02020603050405020304" pitchFamily="18" charset="0"/>
              </a:rPr>
              <a:t>, необходимо начать реализовывать их </a:t>
            </a:r>
            <a:r>
              <a:rPr lang="ru-RU" dirty="0" smtClean="0">
                <a:solidFill>
                  <a:srgbClr val="002060"/>
                </a:solidFill>
                <a:latin typeface="Times New Roman" panose="02020603050405020304" pitchFamily="18" charset="0"/>
                <a:cs typeface="Times New Roman" panose="02020603050405020304" pitchFamily="18" charset="0"/>
              </a:rPr>
              <a:t>уже на </a:t>
            </a:r>
            <a:r>
              <a:rPr lang="ru-RU" dirty="0">
                <a:solidFill>
                  <a:srgbClr val="002060"/>
                </a:solidFill>
                <a:latin typeface="Times New Roman" panose="02020603050405020304" pitchFamily="18" charset="0"/>
                <a:cs typeface="Times New Roman" panose="02020603050405020304" pitchFamily="18" charset="0"/>
              </a:rPr>
              <a:t>предварительных встречах. </a:t>
            </a:r>
          </a:p>
        </p:txBody>
      </p:sp>
    </p:spTree>
    <p:extLst>
      <p:ext uri="{BB962C8B-B14F-4D97-AF65-F5344CB8AC3E}">
        <p14:creationId xmlns:p14="http://schemas.microsoft.com/office/powerpoint/2010/main" val="3630342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p>
          <a:p>
            <a:pPr>
              <a:buNone/>
            </a:pPr>
            <a:r>
              <a:rPr lang="ru-RU" sz="3400" b="1" dirty="0">
                <a:solidFill>
                  <a:srgbClr val="002060"/>
                </a:solidFill>
                <a:latin typeface="Times New Roman" panose="02020603050405020304" pitchFamily="18" charset="0"/>
                <a:cs typeface="Times New Roman" panose="02020603050405020304" pitchFamily="18" charset="0"/>
              </a:rPr>
              <a:t> </a:t>
            </a:r>
            <a:r>
              <a:rPr lang="ru-RU" sz="3400" b="1" dirty="0" smtClean="0">
                <a:solidFill>
                  <a:srgbClr val="002060"/>
                </a:solidFill>
                <a:latin typeface="Times New Roman" panose="02020603050405020304" pitchFamily="18" charset="0"/>
                <a:cs typeface="Times New Roman" panose="02020603050405020304" pitchFamily="18" charset="0"/>
              </a:rPr>
              <a:t>                                       </a:t>
            </a:r>
          </a:p>
          <a:p>
            <a:pPr>
              <a:buNone/>
            </a:pPr>
            <a:r>
              <a:rPr lang="ru-RU" sz="3400" b="1" dirty="0" smtClean="0">
                <a:solidFill>
                  <a:srgbClr val="002060"/>
                </a:solidFill>
                <a:latin typeface="Times New Roman" panose="02020603050405020304" pitchFamily="18" charset="0"/>
                <a:cs typeface="Times New Roman" panose="02020603050405020304" pitchFamily="18" charset="0"/>
              </a:rPr>
              <a:t>Этап </a:t>
            </a:r>
            <a:r>
              <a:rPr lang="ru-RU" sz="3400" b="1" dirty="0">
                <a:solidFill>
                  <a:srgbClr val="002060"/>
                </a:solidFill>
                <a:latin typeface="Times New Roman" panose="02020603050405020304" pitchFamily="18" charset="0"/>
                <a:cs typeface="Times New Roman" panose="02020603050405020304" pitchFamily="18" charset="0"/>
              </a:rPr>
              <a:t>2: подготовка участников к</a:t>
            </a:r>
          </a:p>
          <a:p>
            <a:pPr>
              <a:buNone/>
            </a:pPr>
            <a:r>
              <a:rPr lang="ru-RU" sz="3400" b="1" dirty="0">
                <a:solidFill>
                  <a:srgbClr val="002060"/>
                </a:solidFill>
                <a:latin typeface="Times New Roman" panose="02020603050405020304" pitchFamily="18" charset="0"/>
                <a:cs typeface="Times New Roman" panose="02020603050405020304" pitchFamily="18" charset="0"/>
              </a:rPr>
              <a:t>встрече в Круге</a:t>
            </a: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7010400" y="2628901"/>
            <a:ext cx="10820400" cy="6781799"/>
          </a:xfrm>
          <a:solidFill>
            <a:schemeClr val="bg1"/>
          </a:solidFill>
        </p:spPr>
        <p:txBody>
          <a:bodyPr>
            <a:noAutofit/>
          </a:bodyPr>
          <a:lstStyle/>
          <a:p>
            <a:pPr marL="0" indent="0" algn="just">
              <a:buNone/>
            </a:pPr>
            <a:r>
              <a:rPr lang="ru-RU" sz="2800" b="1" dirty="0">
                <a:solidFill>
                  <a:srgbClr val="002060"/>
                </a:solidFill>
                <a:latin typeface="Times New Roman" panose="02020603050405020304" pitchFamily="18" charset="0"/>
                <a:cs typeface="Times New Roman" panose="02020603050405020304" pitchFamily="18" charset="0"/>
              </a:rPr>
              <a:t>В ходе подготовки хранитель и волонтеры:</a:t>
            </a:r>
          </a:p>
          <a:p>
            <a:pPr marL="0" indent="0" algn="just">
              <a:buNone/>
            </a:pPr>
            <a:r>
              <a:rPr lang="ru-RU" sz="2800" dirty="0" smtClean="0">
                <a:solidFill>
                  <a:srgbClr val="002060"/>
                </a:solidFill>
                <a:latin typeface="Times New Roman" panose="02020603050405020304" pitchFamily="18" charset="0"/>
                <a:cs typeface="Times New Roman" panose="02020603050405020304" pitchFamily="18" charset="0"/>
              </a:rPr>
              <a:t>- </a:t>
            </a:r>
            <a:r>
              <a:rPr lang="ru-RU" sz="2800" dirty="0">
                <a:solidFill>
                  <a:srgbClr val="002060"/>
                </a:solidFill>
                <a:latin typeface="Times New Roman" panose="02020603050405020304" pitchFamily="18" charset="0"/>
                <a:cs typeface="Times New Roman" panose="02020603050405020304" pitchFamily="18" charset="0"/>
              </a:rPr>
              <a:t>помогают определить состав участников;</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объясняют участникам, как действует Круг;</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определяют основные проблемы, заботы и потребности участников;</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обсуждают правила и опрашивают участников, какие из них </a:t>
            </a:r>
            <a:r>
              <a:rPr lang="ru-RU" sz="2800" dirty="0" smtClean="0">
                <a:solidFill>
                  <a:srgbClr val="002060"/>
                </a:solidFill>
                <a:latin typeface="Times New Roman" panose="02020603050405020304" pitchFamily="18" charset="0"/>
                <a:cs typeface="Times New Roman" panose="02020603050405020304" pitchFamily="18" charset="0"/>
              </a:rPr>
              <a:t>создадут безопасность </a:t>
            </a:r>
            <a:r>
              <a:rPr lang="ru-RU" sz="2800" dirty="0">
                <a:solidFill>
                  <a:srgbClr val="002060"/>
                </a:solidFill>
                <a:latin typeface="Times New Roman" panose="02020603050405020304" pitchFamily="18" charset="0"/>
                <a:cs typeface="Times New Roman" panose="02020603050405020304" pitchFamily="18" charset="0"/>
              </a:rPr>
              <a:t>в Круге;</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объясняют роль хранителей;</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начинают строить отношения с участниками;</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определяют необходимость проведения предварительных Кругов исцеления или поддержки;</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помогают правонарушителям и жертвам определить степень их участия в Круге»</a:t>
            </a:r>
          </a:p>
          <a:p>
            <a:pPr marL="0" indent="0" algn="just">
              <a:buNone/>
            </a:pPr>
            <a:endParaRPr lang="ru-RU" sz="2800" b="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2800" b="1" dirty="0">
                <a:solidFill>
                  <a:srgbClr val="002060"/>
                </a:solidFill>
                <a:latin typeface="Times New Roman" panose="02020603050405020304" pitchFamily="18" charset="0"/>
                <a:cs typeface="Times New Roman" panose="02020603050405020304" pitchFamily="18" charset="0"/>
              </a:rPr>
              <a:t>.</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9652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DF4"/>
        </a:solidFill>
        <a:effectLst/>
      </p:bgPr>
    </p:bg>
    <p:spTree>
      <p:nvGrpSpPr>
        <p:cNvPr id="1" name=""/>
        <p:cNvGrpSpPr/>
        <p:nvPr/>
      </p:nvGrpSpPr>
      <p:grpSpPr>
        <a:xfrm>
          <a:off x="0" y="0"/>
          <a:ext cx="0" cy="0"/>
          <a:chOff x="0" y="0"/>
          <a:chExt cx="0" cy="0"/>
        </a:xfrm>
      </p:grpSpPr>
      <p:sp>
        <p:nvSpPr>
          <p:cNvPr id="2" name="AutoShape 2"/>
          <p:cNvSpPr/>
          <p:nvPr/>
        </p:nvSpPr>
        <p:spPr>
          <a:xfrm>
            <a:off x="56354" y="1"/>
            <a:ext cx="5450747" cy="10287000"/>
          </a:xfrm>
          <a:prstGeom prst="rect">
            <a:avLst/>
          </a:prstGeom>
          <a:solidFill>
            <a:schemeClr val="bg1">
              <a:lumMod val="85000"/>
              <a:alpha val="49803"/>
            </a:schemeClr>
          </a:solidFill>
        </p:spPr>
      </p:sp>
      <p:grpSp>
        <p:nvGrpSpPr>
          <p:cNvPr id="3" name="Group 3"/>
          <p:cNvGrpSpPr/>
          <p:nvPr/>
        </p:nvGrpSpPr>
        <p:grpSpPr>
          <a:xfrm>
            <a:off x="1524000" y="342901"/>
            <a:ext cx="16284053" cy="7523570"/>
            <a:chOff x="-498141" y="-3815906"/>
            <a:chExt cx="15819270" cy="10031428"/>
          </a:xfrm>
        </p:grpSpPr>
        <p:sp>
          <p:nvSpPr>
            <p:cNvPr id="5" name="TextBox 5"/>
            <p:cNvSpPr txBox="1"/>
            <p:nvPr/>
          </p:nvSpPr>
          <p:spPr>
            <a:xfrm>
              <a:off x="-498141" y="-3815906"/>
              <a:ext cx="15819270" cy="4390946"/>
            </a:xfrm>
            <a:prstGeom prst="rect">
              <a:avLst/>
            </a:prstGeom>
          </p:spPr>
          <p:txBody>
            <a:bodyPr wrap="square" lIns="0" tIns="0" rIns="0" bIns="0" rtlCol="0" anchor="t">
              <a:spAutoFit/>
            </a:bodyPr>
            <a:lstStyle/>
            <a:p>
              <a:pPr algn="ctr" eaLnBrk="0" hangingPunct="0"/>
              <a:endParaRPr lang="ru-RU" sz="5400" b="1" dirty="0" smtClean="0">
                <a:solidFill>
                  <a:srgbClr val="FF0000"/>
                </a:solidFill>
              </a:endParaRPr>
            </a:p>
            <a:p>
              <a:pPr algn="just" eaLnBrk="0" hangingPunct="0"/>
              <a:r>
                <a:rPr lang="ru-RU" sz="3200" dirty="0" smtClean="0">
                  <a:solidFill>
                    <a:srgbClr val="002060"/>
                  </a:solidFill>
                  <a:latin typeface="Times New Roman" panose="02020603050405020304" pitchFamily="18" charset="0"/>
                  <a:cs typeface="Times New Roman" panose="02020603050405020304" pitchFamily="18" charset="0"/>
                </a:rPr>
                <a:t>ЦЕЛЬ МОДУЛЯ:</a:t>
              </a:r>
            </a:p>
            <a:p>
              <a:pPr algn="just" eaLnBrk="0" hangingPunct="0"/>
              <a:endParaRPr lang="ru-RU" sz="3200" dirty="0">
                <a:solidFill>
                  <a:srgbClr val="002060"/>
                </a:solidFill>
                <a:latin typeface="Times New Roman" panose="02020603050405020304" pitchFamily="18" charset="0"/>
                <a:cs typeface="Times New Roman" panose="02020603050405020304" pitchFamily="18" charset="0"/>
              </a:endParaRPr>
            </a:p>
            <a:p>
              <a:pPr algn="just" eaLnBrk="0" hangingPunct="0"/>
              <a:r>
                <a:rPr lang="ru-RU" sz="3200" dirty="0">
                  <a:solidFill>
                    <a:srgbClr val="002060"/>
                  </a:solidFill>
                  <a:latin typeface="Times New Roman" panose="02020603050405020304" pitchFamily="18" charset="0"/>
                  <a:cs typeface="Times New Roman" panose="02020603050405020304" pitchFamily="18" charset="0"/>
                </a:rPr>
                <a:t>повышение уровня знаний </a:t>
              </a:r>
              <a:r>
                <a:rPr lang="ru-RU" sz="3200" dirty="0" smtClean="0">
                  <a:solidFill>
                    <a:srgbClr val="002060"/>
                  </a:solidFill>
                  <a:latin typeface="Times New Roman" panose="02020603050405020304" pitchFamily="18" charset="0"/>
                  <a:cs typeface="Times New Roman" panose="02020603050405020304" pitchFamily="18" charset="0"/>
                </a:rPr>
                <a:t>слушателей  в области применения </a:t>
              </a:r>
              <a:r>
                <a:rPr lang="ru-RU" sz="3200" dirty="0" smtClean="0">
                  <a:solidFill>
                    <a:srgbClr val="002060"/>
                  </a:solidFill>
                  <a:latin typeface="Times New Roman" panose="02020603050405020304" pitchFamily="18" charset="0"/>
                  <a:cs typeface="Times New Roman" panose="02020603050405020304" pitchFamily="18" charset="0"/>
                </a:rPr>
                <a:t>техник</a:t>
              </a:r>
              <a:r>
                <a:rPr lang="ru-RU" sz="3200" dirty="0" smtClean="0">
                  <a:solidFill>
                    <a:srgbClr val="002060"/>
                  </a:solidFill>
                  <a:latin typeface="Times New Roman" panose="02020603050405020304" pitchFamily="18" charset="0"/>
                  <a:cs typeface="Times New Roman" panose="02020603050405020304" pitchFamily="18" charset="0"/>
                </a:rPr>
                <a:t>, используемых </a:t>
              </a:r>
              <a:r>
                <a:rPr lang="ru-RU" sz="3200" dirty="0">
                  <a:solidFill>
                    <a:srgbClr val="002060"/>
                  </a:solidFill>
                  <a:latin typeface="Times New Roman" panose="02020603050405020304" pitchFamily="18" charset="0"/>
                  <a:cs typeface="Times New Roman" panose="02020603050405020304" pitchFamily="18" charset="0"/>
                </a:rPr>
                <a:t>в сфере </a:t>
              </a:r>
              <a:r>
                <a:rPr lang="ru-RU" sz="3200" dirty="0" smtClean="0">
                  <a:solidFill>
                    <a:srgbClr val="002060"/>
                  </a:solidFill>
                  <a:latin typeface="Times New Roman" panose="02020603050405020304" pitchFamily="18" charset="0"/>
                  <a:cs typeface="Times New Roman" panose="02020603050405020304" pitchFamily="18" charset="0"/>
                </a:rPr>
                <a:t>воспитания и профилактики </a:t>
              </a:r>
              <a:r>
                <a:rPr lang="ru-RU" sz="3200" dirty="0" err="1" smtClean="0">
                  <a:solidFill>
                    <a:srgbClr val="002060"/>
                  </a:solidFill>
                  <a:latin typeface="Times New Roman" panose="02020603050405020304" pitchFamily="18" charset="0"/>
                  <a:cs typeface="Times New Roman" panose="02020603050405020304" pitchFamily="18" charset="0"/>
                </a:rPr>
                <a:t>девиантного</a:t>
              </a:r>
              <a:r>
                <a:rPr lang="ru-RU" sz="3200" dirty="0" smtClean="0">
                  <a:solidFill>
                    <a:srgbClr val="002060"/>
                  </a:solidFill>
                  <a:latin typeface="Times New Roman" panose="02020603050405020304" pitchFamily="18" charset="0"/>
                  <a:cs typeface="Times New Roman" panose="02020603050405020304" pitchFamily="18" charset="0"/>
                </a:rPr>
                <a:t> поведения детей и подростков.</a:t>
              </a:r>
              <a:endParaRPr lang="ru-RU" sz="3200" dirty="0">
                <a:solidFill>
                  <a:srgbClr val="002060"/>
                </a:solidFill>
                <a:latin typeface="Times New Roman" panose="02020603050405020304" pitchFamily="18" charset="0"/>
                <a:cs typeface="Times New Roman" panose="02020603050405020304" pitchFamily="18" charset="0"/>
              </a:endParaRPr>
            </a:p>
            <a:p>
              <a:pPr algn="just" eaLnBrk="0" hangingPunct="0"/>
              <a:endParaRPr lang="ru-RU" sz="3200" dirty="0" smtClean="0">
                <a:solidFill>
                  <a:srgbClr val="002060"/>
                </a:solidFill>
                <a:latin typeface="Times New Roman" panose="02020603050405020304" pitchFamily="18" charset="0"/>
                <a:cs typeface="Times New Roman" panose="02020603050405020304" pitchFamily="18" charset="0"/>
              </a:endParaRPr>
            </a:p>
          </p:txBody>
        </p:sp>
        <p:sp>
          <p:nvSpPr>
            <p:cNvPr id="6" name="TextBox 6"/>
            <p:cNvSpPr txBox="1"/>
            <p:nvPr/>
          </p:nvSpPr>
          <p:spPr>
            <a:xfrm>
              <a:off x="509963" y="5507863"/>
              <a:ext cx="9285082" cy="707659"/>
            </a:xfrm>
            <a:prstGeom prst="rect">
              <a:avLst/>
            </a:prstGeom>
          </p:spPr>
          <p:txBody>
            <a:bodyPr lIns="0" tIns="0" rIns="0" bIns="0" rtlCol="0" anchor="t">
              <a:spAutoFit/>
            </a:bodyPr>
            <a:lstStyle/>
            <a:p>
              <a:pPr algn="ctr">
                <a:lnSpc>
                  <a:spcPts val="4520"/>
                </a:lnSpc>
              </a:pPr>
              <a:endParaRPr>
                <a:solidFill>
                  <a:prstClr val="black"/>
                </a:solidFill>
              </a:endParaRPr>
            </a:p>
          </p:txBody>
        </p:sp>
      </p:grpSp>
    </p:spTree>
    <p:extLst>
      <p:ext uri="{BB962C8B-B14F-4D97-AF65-F5344CB8AC3E}">
        <p14:creationId xmlns:p14="http://schemas.microsoft.com/office/powerpoint/2010/main" val="1860677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p>
          <a:p>
            <a:pPr>
              <a:buNone/>
            </a:pPr>
            <a:r>
              <a:rPr lang="ru-RU" sz="3400" b="1" dirty="0">
                <a:solidFill>
                  <a:srgbClr val="002060"/>
                </a:solidFill>
                <a:latin typeface="Times New Roman" panose="02020603050405020304" pitchFamily="18" charset="0"/>
                <a:cs typeface="Times New Roman" panose="02020603050405020304" pitchFamily="18" charset="0"/>
              </a:rPr>
              <a:t> </a:t>
            </a:r>
            <a:r>
              <a:rPr lang="ru-RU" sz="3400" b="1" dirty="0" smtClean="0">
                <a:solidFill>
                  <a:srgbClr val="002060"/>
                </a:solidFill>
                <a:latin typeface="Times New Roman" panose="02020603050405020304" pitchFamily="18" charset="0"/>
                <a:cs typeface="Times New Roman" panose="02020603050405020304" pitchFamily="18" charset="0"/>
              </a:rPr>
              <a:t>                                       </a:t>
            </a:r>
          </a:p>
          <a:p>
            <a:pPr>
              <a:buNone/>
            </a:pPr>
            <a:r>
              <a:rPr lang="ru-RU" sz="3400" b="1" dirty="0">
                <a:solidFill>
                  <a:srgbClr val="002060"/>
                </a:solidFill>
                <a:latin typeface="Times New Roman" panose="02020603050405020304" pitchFamily="18" charset="0"/>
                <a:cs typeface="Times New Roman" panose="02020603050405020304" pitchFamily="18" charset="0"/>
              </a:rPr>
              <a:t>Этап 3: встреча всех участников в Круге</a:t>
            </a: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7315200" y="2933700"/>
            <a:ext cx="10820400" cy="6781799"/>
          </a:xfrm>
          <a:solidFill>
            <a:schemeClr val="bg1"/>
          </a:solidFill>
        </p:spPr>
        <p:txBody>
          <a:bodyPr>
            <a:noAutofit/>
          </a:bodyPr>
          <a:lstStyle/>
          <a:p>
            <a:pPr marL="0" indent="0" algn="just">
              <a:buNone/>
            </a:pPr>
            <a:r>
              <a:rPr lang="ru-RU" dirty="0" smtClean="0">
                <a:solidFill>
                  <a:srgbClr val="002060"/>
                </a:solidFill>
                <a:latin typeface="Times New Roman" panose="02020603050405020304" pitchFamily="18" charset="0"/>
                <a:cs typeface="Times New Roman" panose="02020603050405020304" pitchFamily="18" charset="0"/>
              </a:rPr>
              <a:t>Круг </a:t>
            </a:r>
            <a:r>
              <a:rPr lang="ru-RU" dirty="0">
                <a:solidFill>
                  <a:srgbClr val="002060"/>
                </a:solidFill>
                <a:latin typeface="Times New Roman" panose="02020603050405020304" pitchFamily="18" charset="0"/>
                <a:cs typeface="Times New Roman" panose="02020603050405020304" pitchFamily="18" charset="0"/>
              </a:rPr>
              <a:t>по налаживанию взаимопонимания</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Круг по заглаживанию вреда</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Круг примирения</a:t>
            </a:r>
          </a:p>
          <a:p>
            <a:pPr marL="0" indent="0" algn="just">
              <a:buNone/>
            </a:pPr>
            <a:endParaRPr lang="ru-RU" dirty="0" smtClean="0">
              <a:solidFill>
                <a:srgbClr val="002060"/>
              </a:solidFill>
              <a:latin typeface="Times New Roman" panose="02020603050405020304" pitchFamily="18" charset="0"/>
              <a:cs typeface="Times New Roman" panose="02020603050405020304" pitchFamily="18" charset="0"/>
            </a:endParaRPr>
          </a:p>
          <a:p>
            <a:pPr marL="0" indent="0" algn="just">
              <a:buNone/>
            </a:pPr>
            <a:r>
              <a:rPr lang="ru-RU" dirty="0" smtClean="0">
                <a:solidFill>
                  <a:srgbClr val="002060"/>
                </a:solidFill>
                <a:latin typeface="Times New Roman" panose="02020603050405020304" pitchFamily="18" charset="0"/>
                <a:cs typeface="Times New Roman" panose="02020603050405020304" pitchFamily="18" charset="0"/>
              </a:rPr>
              <a:t>Фаза </a:t>
            </a:r>
            <a:r>
              <a:rPr lang="ru-RU" dirty="0">
                <a:solidFill>
                  <a:srgbClr val="002060"/>
                </a:solidFill>
                <a:latin typeface="Times New Roman" panose="02020603050405020304" pitchFamily="18" charset="0"/>
                <a:cs typeface="Times New Roman" panose="02020603050405020304" pitchFamily="18" charset="0"/>
              </a:rPr>
              <a:t>Действия</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1. Создание основ для диалога</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 приветствие, объяснение цели Круга</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 - раунд знакомства</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 достижение договоренности по </a:t>
            </a:r>
            <a:r>
              <a:rPr lang="ru-RU" dirty="0" smtClean="0">
                <a:solidFill>
                  <a:srgbClr val="002060"/>
                </a:solidFill>
                <a:latin typeface="Times New Roman" panose="02020603050405020304" pitchFamily="18" charset="0"/>
                <a:cs typeface="Times New Roman" panose="02020603050405020304" pitchFamily="18" charset="0"/>
              </a:rPr>
              <a:t>правилам Круга </a:t>
            </a:r>
            <a:r>
              <a:rPr lang="ru-RU" dirty="0">
                <a:solidFill>
                  <a:srgbClr val="002060"/>
                </a:solidFill>
                <a:latin typeface="Times New Roman" panose="02020603050405020304" pitchFamily="18" charset="0"/>
                <a:cs typeface="Times New Roman" panose="02020603050405020304" pitchFamily="18" charset="0"/>
              </a:rPr>
              <a:t>(хранитель, волонтеры и/или участники)</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 раунд личных историй</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 благодарность присутствующим за рассказы</a:t>
            </a:r>
          </a:p>
          <a:p>
            <a:pPr marL="0" indent="0" algn="just">
              <a:buNone/>
            </a:pP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3598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p>
          <a:p>
            <a:pPr>
              <a:buNone/>
            </a:pPr>
            <a:r>
              <a:rPr lang="ru-RU" sz="3400" b="1" dirty="0">
                <a:solidFill>
                  <a:srgbClr val="002060"/>
                </a:solidFill>
                <a:latin typeface="Times New Roman" panose="02020603050405020304" pitchFamily="18" charset="0"/>
                <a:cs typeface="Times New Roman" panose="02020603050405020304" pitchFamily="18" charset="0"/>
              </a:rPr>
              <a:t> </a:t>
            </a:r>
            <a:r>
              <a:rPr lang="ru-RU" sz="3400" b="1" dirty="0" smtClean="0">
                <a:solidFill>
                  <a:srgbClr val="002060"/>
                </a:solidFill>
                <a:latin typeface="Times New Roman" panose="02020603050405020304" pitchFamily="18" charset="0"/>
                <a:cs typeface="Times New Roman" panose="02020603050405020304" pitchFamily="18" charset="0"/>
              </a:rPr>
              <a:t>                                       </a:t>
            </a:r>
          </a:p>
          <a:p>
            <a:pPr>
              <a:buNone/>
            </a:pPr>
            <a:r>
              <a:rPr lang="ru-RU" sz="3400" b="1" dirty="0">
                <a:solidFill>
                  <a:srgbClr val="002060"/>
                </a:solidFill>
                <a:latin typeface="Times New Roman" panose="02020603050405020304" pitchFamily="18" charset="0"/>
                <a:cs typeface="Times New Roman" panose="02020603050405020304" pitchFamily="18" charset="0"/>
              </a:rPr>
              <a:t>Этап 3: встреча всех участников в Круге</a:t>
            </a: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7315200" y="2933700"/>
            <a:ext cx="10820400" cy="6781799"/>
          </a:xfrm>
          <a:solidFill>
            <a:schemeClr val="bg1"/>
          </a:solidFill>
        </p:spPr>
        <p:txBody>
          <a:bodyPr>
            <a:noAutofit/>
          </a:bodyPr>
          <a:lstStyle/>
          <a:p>
            <a:pPr marL="0" indent="0" algn="just">
              <a:buNone/>
            </a:pPr>
            <a:r>
              <a:rPr lang="ru-RU" dirty="0" smtClean="0">
                <a:solidFill>
                  <a:srgbClr val="002060"/>
                </a:solidFill>
                <a:latin typeface="Times New Roman" panose="02020603050405020304" pitchFamily="18" charset="0"/>
                <a:cs typeface="Times New Roman" panose="02020603050405020304" pitchFamily="18" charset="0"/>
              </a:rPr>
              <a:t>Обсуждение ситуации, проблем</a:t>
            </a:r>
            <a:r>
              <a:rPr lang="ru-RU" dirty="0">
                <a:solidFill>
                  <a:srgbClr val="002060"/>
                </a:solidFill>
                <a:latin typeface="Times New Roman" panose="02020603050405020304" pitchFamily="18" charset="0"/>
                <a:cs typeface="Times New Roman" panose="02020603050405020304" pitchFamily="18" charset="0"/>
              </a:rPr>
              <a:t>, потребностей </a:t>
            </a:r>
            <a:r>
              <a:rPr lang="ru-RU" dirty="0" smtClean="0">
                <a:solidFill>
                  <a:srgbClr val="002060"/>
                </a:solidFill>
                <a:latin typeface="Times New Roman" panose="02020603050405020304" pitchFamily="18" charset="0"/>
                <a:cs typeface="Times New Roman" panose="02020603050405020304" pitchFamily="18" charset="0"/>
              </a:rPr>
              <a:t>и интересов</a:t>
            </a:r>
            <a:endParaRPr lang="ru-RU"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 рассказы о переживаниях, чувствах, проблемах</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 определение проблем, интересов, намерений,</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надежд</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 поддержка позитивных высказываний и предложений (хранитель и волонтеры)</a:t>
            </a:r>
          </a:p>
          <a:p>
            <a:pPr algn="just">
              <a:buFontTx/>
              <a:buChar char="-"/>
            </a:pPr>
            <a:r>
              <a:rPr lang="ru-RU" dirty="0" smtClean="0">
                <a:solidFill>
                  <a:srgbClr val="002060"/>
                </a:solidFill>
                <a:latin typeface="Times New Roman" panose="02020603050405020304" pitchFamily="18" charset="0"/>
                <a:cs typeface="Times New Roman" panose="02020603050405020304" pitchFamily="18" charset="0"/>
              </a:rPr>
              <a:t>подведение итогов.</a:t>
            </a:r>
          </a:p>
          <a:p>
            <a:pPr algn="just">
              <a:buFontTx/>
              <a:buChar char="-"/>
            </a:pPr>
            <a:endParaRPr lang="ru-RU"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3. Рассмотрение возможных вариантов решения</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 обсуждение возможных решений (раунды</a:t>
            </a:r>
            <a:r>
              <a:rPr lang="ru-RU" dirty="0" smtClean="0">
                <a:solidFill>
                  <a:srgbClr val="002060"/>
                </a:solidFill>
                <a:latin typeface="Times New Roman" panose="02020603050405020304" pitchFamily="18" charset="0"/>
                <a:cs typeface="Times New Roman" panose="02020603050405020304" pitchFamily="18" charset="0"/>
              </a:rPr>
              <a:t>)</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7308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p>
          <a:p>
            <a:pPr>
              <a:buNone/>
            </a:pPr>
            <a:r>
              <a:rPr lang="ru-RU" sz="3400" b="1" dirty="0">
                <a:solidFill>
                  <a:srgbClr val="002060"/>
                </a:solidFill>
                <a:latin typeface="Times New Roman" panose="02020603050405020304" pitchFamily="18" charset="0"/>
                <a:cs typeface="Times New Roman" panose="02020603050405020304" pitchFamily="18" charset="0"/>
              </a:rPr>
              <a:t> </a:t>
            </a:r>
            <a:r>
              <a:rPr lang="ru-RU" sz="3400" b="1" dirty="0" smtClean="0">
                <a:solidFill>
                  <a:srgbClr val="002060"/>
                </a:solidFill>
                <a:latin typeface="Times New Roman" panose="02020603050405020304" pitchFamily="18" charset="0"/>
                <a:cs typeface="Times New Roman" panose="02020603050405020304" pitchFamily="18" charset="0"/>
              </a:rPr>
              <a:t>                                       </a:t>
            </a:r>
          </a:p>
          <a:p>
            <a:pPr>
              <a:buNone/>
            </a:pPr>
            <a:r>
              <a:rPr lang="ru-RU" sz="3400" b="1" dirty="0">
                <a:solidFill>
                  <a:srgbClr val="002060"/>
                </a:solidFill>
                <a:latin typeface="Times New Roman" panose="02020603050405020304" pitchFamily="18" charset="0"/>
                <a:cs typeface="Times New Roman" panose="02020603050405020304" pitchFamily="18" charset="0"/>
              </a:rPr>
              <a:t>Этап 3: встреча всех участников в Круге</a:t>
            </a: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7315200" y="2933700"/>
            <a:ext cx="10820400" cy="6781799"/>
          </a:xfrm>
          <a:solidFill>
            <a:schemeClr val="bg1"/>
          </a:solidFill>
        </p:spPr>
        <p:txBody>
          <a:bodyPr>
            <a:noAutofit/>
          </a:bodyPr>
          <a:lstStyle/>
          <a:p>
            <a:pPr marL="0" indent="0" algn="just">
              <a:buNone/>
            </a:pPr>
            <a:r>
              <a:rPr lang="ru-RU" dirty="0">
                <a:solidFill>
                  <a:srgbClr val="002060"/>
                </a:solidFill>
                <a:latin typeface="Times New Roman" panose="02020603050405020304" pitchFamily="18" charset="0"/>
                <a:cs typeface="Times New Roman" panose="02020603050405020304" pitchFamily="18" charset="0"/>
              </a:rPr>
              <a:t>Создание условий для достижения консенсуса. </a:t>
            </a:r>
            <a:endParaRPr lang="ru-RU" dirty="0" smtClean="0">
              <a:solidFill>
                <a:srgbClr val="002060"/>
              </a:solidFill>
              <a:latin typeface="Times New Roman" panose="02020603050405020304" pitchFamily="18" charset="0"/>
              <a:cs typeface="Times New Roman" panose="02020603050405020304" pitchFamily="18" charset="0"/>
            </a:endParaRPr>
          </a:p>
          <a:p>
            <a:pPr marL="0" indent="0" algn="just">
              <a:buNone/>
            </a:pPr>
            <a:endParaRPr lang="ru-RU"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4. Достижение соглашения В Круге определяются:</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 пункты соглашения или общей точки зрения</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(раунды)</a:t>
            </a:r>
          </a:p>
          <a:p>
            <a:pPr algn="just">
              <a:buFontTx/>
              <a:buChar char="-"/>
            </a:pPr>
            <a:r>
              <a:rPr lang="ru-RU" dirty="0" smtClean="0">
                <a:solidFill>
                  <a:srgbClr val="002060"/>
                </a:solidFill>
                <a:latin typeface="Times New Roman" panose="02020603050405020304" pitchFamily="18" charset="0"/>
                <a:cs typeface="Times New Roman" panose="02020603050405020304" pitchFamily="18" charset="0"/>
              </a:rPr>
              <a:t>следующие </a:t>
            </a:r>
            <a:r>
              <a:rPr lang="ru-RU" dirty="0">
                <a:solidFill>
                  <a:srgbClr val="002060"/>
                </a:solidFill>
                <a:latin typeface="Times New Roman" panose="02020603050405020304" pitchFamily="18" charset="0"/>
                <a:cs typeface="Times New Roman" panose="02020603050405020304" pitchFamily="18" charset="0"/>
              </a:rPr>
              <a:t>шаги (хранитель, волонтеры участники</a:t>
            </a:r>
            <a:r>
              <a:rPr lang="ru-RU" dirty="0" smtClean="0">
                <a:solidFill>
                  <a:srgbClr val="002060"/>
                </a:solidFill>
                <a:latin typeface="Times New Roman" panose="02020603050405020304" pitchFamily="18" charset="0"/>
                <a:cs typeface="Times New Roman" panose="02020603050405020304" pitchFamily="18" charset="0"/>
              </a:rPr>
              <a:t>)</a:t>
            </a:r>
          </a:p>
          <a:p>
            <a:pPr algn="just">
              <a:buFontTx/>
              <a:buChar char="-"/>
            </a:pPr>
            <a:endParaRPr lang="ru-RU"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5. Закрытие - подведение итогов: соглашение/ следующие</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шаги (хранители)</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 завершающий обмен мыслями о встрече в</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Круге (раунд) </a:t>
            </a:r>
          </a:p>
          <a:p>
            <a:pPr marL="0" indent="0" algn="just">
              <a:buNone/>
            </a:pP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28923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p>
          <a:p>
            <a:pPr>
              <a:buNone/>
            </a:pPr>
            <a:r>
              <a:rPr lang="ru-RU" sz="3400" b="1" dirty="0">
                <a:solidFill>
                  <a:srgbClr val="002060"/>
                </a:solidFill>
                <a:latin typeface="Times New Roman" panose="02020603050405020304" pitchFamily="18" charset="0"/>
                <a:cs typeface="Times New Roman" panose="02020603050405020304" pitchFamily="18" charset="0"/>
              </a:rPr>
              <a:t> </a:t>
            </a:r>
            <a:r>
              <a:rPr lang="ru-RU" sz="3400" b="1" dirty="0" smtClean="0">
                <a:solidFill>
                  <a:srgbClr val="002060"/>
                </a:solidFill>
                <a:latin typeface="Times New Roman" panose="02020603050405020304" pitchFamily="18" charset="0"/>
                <a:cs typeface="Times New Roman" panose="02020603050405020304" pitchFamily="18" charset="0"/>
              </a:rPr>
              <a:t>                                       </a:t>
            </a:r>
          </a:p>
          <a:p>
            <a:pPr>
              <a:buNone/>
            </a:pPr>
            <a:r>
              <a:rPr lang="ru-RU" sz="3400" b="1" dirty="0">
                <a:solidFill>
                  <a:srgbClr val="002060"/>
                </a:solidFill>
                <a:latin typeface="Times New Roman" panose="02020603050405020304" pitchFamily="18" charset="0"/>
                <a:cs typeface="Times New Roman" panose="02020603050405020304" pitchFamily="18" charset="0"/>
              </a:rPr>
              <a:t>Этап 3: встреча всех участников в Круге</a:t>
            </a: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7315200" y="2933700"/>
            <a:ext cx="10820400" cy="6781799"/>
          </a:xfrm>
          <a:solidFill>
            <a:schemeClr val="bg1"/>
          </a:solidFill>
        </p:spPr>
        <p:txBody>
          <a:bodyPr>
            <a:noAutofit/>
          </a:bodyPr>
          <a:lstStyle/>
          <a:p>
            <a:pPr marL="0" indent="0" algn="just">
              <a:buNone/>
            </a:pPr>
            <a:r>
              <a:rPr lang="ru-RU" dirty="0" smtClean="0">
                <a:solidFill>
                  <a:srgbClr val="002060"/>
                </a:solidFill>
                <a:latin typeface="Times New Roman" panose="02020603050405020304" pitchFamily="18" charset="0"/>
                <a:cs typeface="Times New Roman" panose="02020603050405020304" pitchFamily="18" charset="0"/>
              </a:rPr>
              <a:t>Одна </a:t>
            </a:r>
            <a:r>
              <a:rPr lang="ru-RU" dirty="0">
                <a:solidFill>
                  <a:srgbClr val="002060"/>
                </a:solidFill>
                <a:latin typeface="Times New Roman" panose="02020603050405020304" pitchFamily="18" charset="0"/>
                <a:cs typeface="Times New Roman" panose="02020603050405020304" pitchFamily="18" charset="0"/>
              </a:rPr>
              <a:t>из важнейших задач встречи в Круге, как и в медиации, состоит в</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том, чтобы люди перестали тыкать друг другу, то есть переходили от </a:t>
            </a:r>
            <a:r>
              <a:rPr lang="ru-RU" dirty="0" smtClean="0">
                <a:solidFill>
                  <a:srgbClr val="002060"/>
                </a:solidFill>
                <a:latin typeface="Times New Roman" panose="02020603050405020304" pitchFamily="18" charset="0"/>
                <a:cs typeface="Times New Roman" panose="02020603050405020304" pitchFamily="18" charset="0"/>
              </a:rPr>
              <a:t>ты-сообщения </a:t>
            </a:r>
            <a:r>
              <a:rPr lang="ru-RU" dirty="0">
                <a:solidFill>
                  <a:srgbClr val="002060"/>
                </a:solidFill>
                <a:latin typeface="Times New Roman" panose="02020603050405020304" pitchFamily="18" charset="0"/>
                <a:cs typeface="Times New Roman" panose="02020603050405020304" pitchFamily="18" charset="0"/>
              </a:rPr>
              <a:t>к я-сообщениям. И начало этого процесса может быть положено</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рассказыванием личных историй. И здесь хранитель и волонтеры задают</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пример. Им самим нужно начать с себя и поделиться личной историей, связанной с темой Круга. И выбор темы личной истории - это творческий акт</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команды хранитель-волонтеры. Кроме личных историй, рамки для встречи</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задаются с помощью символа Круга (символ слова) и правил. Символ Круга</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и правила несут определенные ценности и могут сопровождаться их проговариванием в ходе обсуждения символа и правил.</a:t>
            </a:r>
          </a:p>
        </p:txBody>
      </p:sp>
    </p:spTree>
    <p:extLst>
      <p:ext uri="{BB962C8B-B14F-4D97-AF65-F5344CB8AC3E}">
        <p14:creationId xmlns:p14="http://schemas.microsoft.com/office/powerpoint/2010/main" val="2310345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p>
          <a:p>
            <a:pPr>
              <a:buNone/>
            </a:pPr>
            <a:r>
              <a:rPr lang="ru-RU" sz="3400" b="1" dirty="0">
                <a:solidFill>
                  <a:srgbClr val="002060"/>
                </a:solidFill>
                <a:latin typeface="Times New Roman" panose="02020603050405020304" pitchFamily="18" charset="0"/>
                <a:cs typeface="Times New Roman" panose="02020603050405020304" pitchFamily="18" charset="0"/>
              </a:rPr>
              <a:t> </a:t>
            </a:r>
            <a:r>
              <a:rPr lang="ru-RU" sz="3400" b="1" dirty="0" smtClean="0">
                <a:solidFill>
                  <a:srgbClr val="002060"/>
                </a:solidFill>
                <a:latin typeface="Times New Roman" panose="02020603050405020304" pitchFamily="18" charset="0"/>
                <a:cs typeface="Times New Roman" panose="02020603050405020304" pitchFamily="18" charset="0"/>
              </a:rPr>
              <a:t>                                   СТОП!</a:t>
            </a: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7315200" y="2933700"/>
            <a:ext cx="10820400" cy="6781799"/>
          </a:xfrm>
          <a:solidFill>
            <a:schemeClr val="bg1"/>
          </a:solidFill>
        </p:spPr>
        <p:txBody>
          <a:bodyPr>
            <a:noAutofit/>
          </a:bodyPr>
          <a:lstStyle/>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Если один человек в группе постоянно перебивает и провоцирует других, хранитель, чтобы сохранить нейтральность и начать «воспитывать» нарушителя, может остановить круг и обратиться ко всем людям с вопросом,</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устраивает ли всех такая ситуация. Дальше эту ситуацию можно обсуждать</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совместно. Можно провести с ним отдельную встречу. </a:t>
            </a:r>
          </a:p>
        </p:txBody>
      </p:sp>
    </p:spTree>
    <p:extLst>
      <p:ext uri="{BB962C8B-B14F-4D97-AF65-F5344CB8AC3E}">
        <p14:creationId xmlns:p14="http://schemas.microsoft.com/office/powerpoint/2010/main" val="712121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p>
          <a:p>
            <a:pPr>
              <a:buNone/>
            </a:pPr>
            <a:r>
              <a:rPr lang="ru-RU" sz="3400" b="1" dirty="0">
                <a:solidFill>
                  <a:srgbClr val="002060"/>
                </a:solidFill>
                <a:latin typeface="Times New Roman" panose="02020603050405020304" pitchFamily="18" charset="0"/>
                <a:cs typeface="Times New Roman" panose="02020603050405020304" pitchFamily="18" charset="0"/>
              </a:rPr>
              <a:t> </a:t>
            </a:r>
            <a:r>
              <a:rPr lang="ru-RU" sz="3400" b="1" dirty="0" smtClean="0">
                <a:solidFill>
                  <a:srgbClr val="002060"/>
                </a:solidFill>
                <a:latin typeface="Times New Roman" panose="02020603050405020304" pitchFamily="18" charset="0"/>
                <a:cs typeface="Times New Roman" panose="02020603050405020304" pitchFamily="18" charset="0"/>
              </a:rPr>
              <a:t>                                   СТОП!</a:t>
            </a: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7315200" y="2933700"/>
            <a:ext cx="10820400" cy="6781799"/>
          </a:xfrm>
          <a:solidFill>
            <a:schemeClr val="bg1"/>
          </a:solidFill>
        </p:spPr>
        <p:txBody>
          <a:bodyPr>
            <a:noAutofit/>
          </a:bodyPr>
          <a:lstStyle/>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Может быть и другой эффект, лидер что-то сказал, и все его начали</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поддерживать, и уже не будут говорить то, что хотели. Поэтому, если хранитель почувствовал недостаток в высказываниях, он еще раз запускает </a:t>
            </a:r>
            <a:r>
              <a:rPr lang="ru-RU" sz="2800" dirty="0" smtClean="0">
                <a:solidFill>
                  <a:srgbClr val="002060"/>
                </a:solidFill>
                <a:latin typeface="Times New Roman" panose="02020603050405020304" pitchFamily="18" charset="0"/>
                <a:cs typeface="Times New Roman" panose="02020603050405020304" pitchFamily="18" charset="0"/>
              </a:rPr>
              <a:t>символ Круга </a:t>
            </a:r>
            <a:r>
              <a:rPr lang="ru-RU" sz="2800" dirty="0">
                <a:solidFill>
                  <a:srgbClr val="002060"/>
                </a:solidFill>
                <a:latin typeface="Times New Roman" panose="02020603050405020304" pitchFamily="18" charset="0"/>
                <a:cs typeface="Times New Roman" panose="02020603050405020304" pitchFamily="18" charset="0"/>
              </a:rPr>
              <a:t>и следит за тем, чтобы все было услышано, чтобы переживания, эмоции приобрели конструктивный характер, чтобы актуализировались переживания, но очень важно, чтобы они несли отпечаток ценностей круга и за </a:t>
            </a:r>
            <a:r>
              <a:rPr lang="ru-RU" sz="2800" dirty="0" smtClean="0">
                <a:solidFill>
                  <a:srgbClr val="002060"/>
                </a:solidFill>
                <a:latin typeface="Times New Roman" panose="02020603050405020304" pitchFamily="18" charset="0"/>
                <a:cs typeface="Times New Roman" panose="02020603050405020304" pitchFamily="18" charset="0"/>
              </a:rPr>
              <a:t>счет этого </a:t>
            </a:r>
            <a:r>
              <a:rPr lang="ru-RU" sz="2800" dirty="0">
                <a:solidFill>
                  <a:srgbClr val="002060"/>
                </a:solidFill>
                <a:latin typeface="Times New Roman" panose="02020603050405020304" pitchFamily="18" charset="0"/>
                <a:cs typeface="Times New Roman" panose="02020603050405020304" pitchFamily="18" charset="0"/>
              </a:rPr>
              <a:t>удерживалась атмосфера на встрече. А если происходит распад, </a:t>
            </a:r>
            <a:r>
              <a:rPr lang="ru-RU" sz="2800" dirty="0" smtClean="0">
                <a:solidFill>
                  <a:srgbClr val="002060"/>
                </a:solidFill>
                <a:latin typeface="Times New Roman" panose="02020603050405020304" pitchFamily="18" charset="0"/>
                <a:cs typeface="Times New Roman" panose="02020603050405020304" pitchFamily="18" charset="0"/>
              </a:rPr>
              <a:t>хранитель </a:t>
            </a:r>
            <a:r>
              <a:rPr lang="ru-RU" sz="2800" dirty="0">
                <a:solidFill>
                  <a:srgbClr val="002060"/>
                </a:solidFill>
                <a:latin typeface="Times New Roman" panose="02020603050405020304" pitchFamily="18" charset="0"/>
                <a:cs typeface="Times New Roman" panose="02020603050405020304" pitchFamily="18" charset="0"/>
              </a:rPr>
              <a:t>и волонтеры восстанавливают Круг, опираясь на ценности и обсуждая</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их.</a:t>
            </a:r>
          </a:p>
        </p:txBody>
      </p:sp>
    </p:spTree>
    <p:extLst>
      <p:ext uri="{BB962C8B-B14F-4D97-AF65-F5344CB8AC3E}">
        <p14:creationId xmlns:p14="http://schemas.microsoft.com/office/powerpoint/2010/main" val="1591085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p>
          <a:p>
            <a:pPr>
              <a:buNone/>
            </a:pPr>
            <a:r>
              <a:rPr lang="ru-RU" sz="3400" b="1" dirty="0">
                <a:solidFill>
                  <a:srgbClr val="002060"/>
                </a:solidFill>
                <a:latin typeface="Times New Roman" panose="02020603050405020304" pitchFamily="18" charset="0"/>
                <a:cs typeface="Times New Roman" panose="02020603050405020304" pitchFamily="18" charset="0"/>
              </a:rPr>
              <a:t> </a:t>
            </a:r>
            <a:r>
              <a:rPr lang="ru-RU" sz="3400" b="1" dirty="0" smtClean="0">
                <a:solidFill>
                  <a:srgbClr val="002060"/>
                </a:solidFill>
                <a:latin typeface="Times New Roman" panose="02020603050405020304" pitchFamily="18" charset="0"/>
                <a:cs typeface="Times New Roman" panose="02020603050405020304" pitchFamily="18" charset="0"/>
              </a:rPr>
              <a:t>                                   </a:t>
            </a:r>
            <a:r>
              <a:rPr lang="ru-RU" sz="3400" b="1" dirty="0">
                <a:solidFill>
                  <a:srgbClr val="002060"/>
                </a:solidFill>
                <a:latin typeface="Times New Roman" panose="02020603050405020304" pitchFamily="18" charset="0"/>
                <a:cs typeface="Times New Roman" panose="02020603050405020304" pitchFamily="18" charset="0"/>
              </a:rPr>
              <a:t>Этап 4: поддержка выполнения соглашения</a:t>
            </a: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7315200" y="2933700"/>
            <a:ext cx="10820400" cy="6781799"/>
          </a:xfrm>
          <a:solidFill>
            <a:schemeClr val="bg1"/>
          </a:solidFill>
        </p:spPr>
        <p:txBody>
          <a:bodyPr>
            <a:noAutofit/>
          </a:bodyPr>
          <a:lstStyle/>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Круг обсуждения результатов</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Круг группы </a:t>
            </a:r>
            <a:r>
              <a:rPr lang="ru-RU" sz="2800" dirty="0" smtClean="0">
                <a:solidFill>
                  <a:srgbClr val="002060"/>
                </a:solidFill>
                <a:latin typeface="Times New Roman" panose="02020603050405020304" pitchFamily="18" charset="0"/>
                <a:cs typeface="Times New Roman" panose="02020603050405020304" pitchFamily="18" charset="0"/>
              </a:rPr>
              <a:t>поддержки</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Успешное проведение встречи Круга ни в коем случае не завершает</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процесс, а дает каждому участнику новое начало – новые основы для работы над решением проблем. Главная задача всех участников Круга на четвертом этапе – претворить свои обещания, закрепленные в соглашении, в</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жизнь. Очень важно следить за этим процессом, иначе все надежды и планы так и не станут реальностью, и все останется, как было. Кроме этого,</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люди потеряют веру в процесс Круга, в составленное соглашение и друг в</a:t>
            </a:r>
          </a:p>
          <a:p>
            <a:pPr marL="0" indent="0" algn="just">
              <a:buNone/>
            </a:pPr>
            <a:r>
              <a:rPr lang="ru-RU" dirty="0" smtClean="0">
                <a:solidFill>
                  <a:srgbClr val="002060"/>
                </a:solidFill>
                <a:latin typeface="Times New Roman" panose="02020603050405020304" pitchFamily="18" charset="0"/>
                <a:cs typeface="Times New Roman" panose="02020603050405020304" pitchFamily="18" charset="0"/>
              </a:rPr>
              <a:t>друга</a:t>
            </a:r>
            <a:r>
              <a:rPr lang="ru-RU" dirty="0">
                <a:solidFill>
                  <a:srgbClr val="002060"/>
                </a:solidFill>
                <a:latin typeface="Times New Roman" panose="02020603050405020304" pitchFamily="18" charset="0"/>
                <a:cs typeface="Times New Roman" panose="02020603050405020304" pitchFamily="18" charset="0"/>
              </a:rPr>
              <a:t>. Всем нужно знать, что все, произошедшее в Круге, – не простые разговоры…</a:t>
            </a:r>
          </a:p>
          <a:p>
            <a:pPr marL="0" indent="0" algn="just">
              <a:buNone/>
            </a:pPr>
            <a:endParaRPr lang="ru-RU"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990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p>
          <a:p>
            <a:pPr>
              <a:buNone/>
            </a:pPr>
            <a:r>
              <a:rPr lang="ru-RU" sz="3400" b="1" dirty="0">
                <a:solidFill>
                  <a:srgbClr val="002060"/>
                </a:solidFill>
                <a:latin typeface="Times New Roman" panose="02020603050405020304" pitchFamily="18" charset="0"/>
                <a:cs typeface="Times New Roman" panose="02020603050405020304" pitchFamily="18" charset="0"/>
              </a:rPr>
              <a:t> </a:t>
            </a:r>
            <a:r>
              <a:rPr lang="ru-RU" sz="3400" b="1" dirty="0" smtClean="0">
                <a:solidFill>
                  <a:srgbClr val="002060"/>
                </a:solidFill>
                <a:latin typeface="Times New Roman" panose="02020603050405020304" pitchFamily="18" charset="0"/>
                <a:cs typeface="Times New Roman" panose="02020603050405020304" pitchFamily="18" charset="0"/>
              </a:rPr>
              <a:t>                                   </a:t>
            </a:r>
            <a:r>
              <a:rPr lang="ru-RU" sz="3400" b="1" dirty="0">
                <a:solidFill>
                  <a:srgbClr val="002060"/>
                </a:solidFill>
                <a:latin typeface="Times New Roman" panose="02020603050405020304" pitchFamily="18" charset="0"/>
                <a:cs typeface="Times New Roman" panose="02020603050405020304" pitchFamily="18" charset="0"/>
              </a:rPr>
              <a:t>Этап 4: поддержка выполнения соглашения</a:t>
            </a: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7315200" y="2933700"/>
            <a:ext cx="10820400" cy="6781799"/>
          </a:xfrm>
          <a:solidFill>
            <a:schemeClr val="bg1"/>
          </a:solidFill>
        </p:spPr>
        <p:txBody>
          <a:bodyPr>
            <a:noAutofit/>
          </a:bodyPr>
          <a:lstStyle/>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Круг обсуждения результатов</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Круг группы </a:t>
            </a:r>
            <a:r>
              <a:rPr lang="ru-RU" sz="2800" dirty="0" smtClean="0">
                <a:solidFill>
                  <a:srgbClr val="002060"/>
                </a:solidFill>
                <a:latin typeface="Times New Roman" panose="02020603050405020304" pitchFamily="18" charset="0"/>
                <a:cs typeface="Times New Roman" panose="02020603050405020304" pitchFamily="18" charset="0"/>
              </a:rPr>
              <a:t>поддержки</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Успешное проведение встречи Круга ни в коем случае не завершает</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процесс, а дает каждому участнику новое начало – новые основы для работы над решением проблем. Главная задача всех участников Круга на четвертом этапе – претворить свои обещания, закрепленные в соглашении, в</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жизнь. Очень важно следить за этим процессом, иначе все надежды и планы так и не станут реальностью, и все останется, как было. Кроме этого,</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люди потеряют веру в процесс Круга, в составленное соглашение и друг в</a:t>
            </a:r>
          </a:p>
          <a:p>
            <a:pPr marL="0" indent="0" algn="just">
              <a:buNone/>
            </a:pPr>
            <a:r>
              <a:rPr lang="ru-RU" dirty="0" smtClean="0">
                <a:solidFill>
                  <a:srgbClr val="002060"/>
                </a:solidFill>
                <a:latin typeface="Times New Roman" panose="02020603050405020304" pitchFamily="18" charset="0"/>
                <a:cs typeface="Times New Roman" panose="02020603050405020304" pitchFamily="18" charset="0"/>
              </a:rPr>
              <a:t>друга</a:t>
            </a:r>
            <a:r>
              <a:rPr lang="ru-RU" dirty="0">
                <a:solidFill>
                  <a:srgbClr val="002060"/>
                </a:solidFill>
                <a:latin typeface="Times New Roman" panose="02020603050405020304" pitchFamily="18" charset="0"/>
                <a:cs typeface="Times New Roman" panose="02020603050405020304" pitchFamily="18" charset="0"/>
              </a:rPr>
              <a:t>. Всем нужно знать, что все, произошедшее в Круге, – не простые разговоры</a:t>
            </a:r>
            <a:r>
              <a:rPr lang="ru-RU" dirty="0" smtClean="0">
                <a:solidFill>
                  <a:srgbClr val="002060"/>
                </a:solidFill>
                <a:latin typeface="Times New Roman" panose="02020603050405020304" pitchFamily="18" charset="0"/>
                <a:cs typeface="Times New Roman" panose="02020603050405020304" pitchFamily="18" charset="0"/>
              </a:rPr>
              <a:t>…</a:t>
            </a:r>
            <a:endParaRPr lang="ru-RU"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Для большинства правонарушителей и других участников Круга на карту поставлена их репутация </a:t>
            </a:r>
            <a:r>
              <a:rPr lang="ru-RU" dirty="0" smtClean="0">
                <a:solidFill>
                  <a:srgbClr val="002060"/>
                </a:solidFill>
                <a:latin typeface="Times New Roman" panose="02020603050405020304" pitchFamily="18" charset="0"/>
                <a:cs typeface="Times New Roman" panose="02020603050405020304" pitchFamily="18" charset="0"/>
              </a:rPr>
              <a:t>в глазах </a:t>
            </a:r>
            <a:r>
              <a:rPr lang="ru-RU" dirty="0">
                <a:solidFill>
                  <a:srgbClr val="002060"/>
                </a:solidFill>
                <a:latin typeface="Times New Roman" panose="02020603050405020304" pitchFamily="18" charset="0"/>
                <a:cs typeface="Times New Roman" panose="02020603050405020304" pitchFamily="18" charset="0"/>
              </a:rPr>
              <a:t>не посторонних людей, а тех, кого они знали всю свою жизнь. </a:t>
            </a:r>
            <a:r>
              <a:rPr lang="ru-RU" dirty="0" smtClean="0">
                <a:solidFill>
                  <a:srgbClr val="002060"/>
                </a:solidFill>
                <a:latin typeface="Times New Roman" panose="02020603050405020304" pitchFamily="18" charset="0"/>
                <a:cs typeface="Times New Roman" panose="02020603050405020304" pitchFamily="18" charset="0"/>
              </a:rPr>
              <a:t>Они приняли </a:t>
            </a:r>
            <a:r>
              <a:rPr lang="ru-RU" dirty="0">
                <a:solidFill>
                  <a:srgbClr val="002060"/>
                </a:solidFill>
                <a:latin typeface="Times New Roman" panose="02020603050405020304" pitchFamily="18" charset="0"/>
                <a:cs typeface="Times New Roman" panose="02020603050405020304" pitchFamily="18" charset="0"/>
              </a:rPr>
              <a:t>обязательства перед этими людьми, которые лично помогали </a:t>
            </a:r>
            <a:r>
              <a:rPr lang="ru-RU" dirty="0" smtClean="0">
                <a:solidFill>
                  <a:srgbClr val="002060"/>
                </a:solidFill>
                <a:latin typeface="Times New Roman" panose="02020603050405020304" pitchFamily="18" charset="0"/>
                <a:cs typeface="Times New Roman" panose="02020603050405020304" pitchFamily="18" charset="0"/>
              </a:rPr>
              <a:t>или будут </a:t>
            </a:r>
            <a:r>
              <a:rPr lang="ru-RU" dirty="0">
                <a:solidFill>
                  <a:srgbClr val="002060"/>
                </a:solidFill>
                <a:latin typeface="Times New Roman" panose="02020603050405020304" pitchFamily="18" charset="0"/>
                <a:cs typeface="Times New Roman" panose="02020603050405020304" pitchFamily="18" charset="0"/>
              </a:rPr>
              <a:t>помогать им на пути </a:t>
            </a:r>
            <a:r>
              <a:rPr lang="ru-RU" dirty="0" smtClean="0">
                <a:solidFill>
                  <a:srgbClr val="002060"/>
                </a:solidFill>
                <a:latin typeface="Times New Roman" panose="02020603050405020304" pitchFamily="18" charset="0"/>
                <a:cs typeface="Times New Roman" panose="02020603050405020304" pitchFamily="18" charset="0"/>
              </a:rPr>
              <a:t>перемен.</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5216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4"/>
          <p:cNvGrpSpPr/>
          <p:nvPr/>
        </p:nvGrpSpPr>
        <p:grpSpPr>
          <a:xfrm>
            <a:off x="395235" y="457335"/>
            <a:ext cx="17878588" cy="9524865"/>
            <a:chOff x="244837" y="494974"/>
            <a:chExt cx="8350885" cy="5813751"/>
          </a:xfrm>
        </p:grpSpPr>
        <p:pic>
          <p:nvPicPr>
            <p:cNvPr id="5" name="object 5"/>
            <p:cNvPicPr/>
            <p:nvPr/>
          </p:nvPicPr>
          <p:blipFill>
            <a:blip r:embed="rId2" cstate="print"/>
            <a:stretch>
              <a:fillRect/>
            </a:stretch>
          </p:blipFill>
          <p:spPr>
            <a:xfrm>
              <a:off x="394969" y="4868545"/>
              <a:ext cx="2043431" cy="1440180"/>
            </a:xfrm>
            <a:prstGeom prst="rect">
              <a:avLst/>
            </a:prstGeom>
          </p:spPr>
        </p:pic>
        <p:sp>
          <p:nvSpPr>
            <p:cNvPr id="6" name="object 6"/>
            <p:cNvSpPr/>
            <p:nvPr/>
          </p:nvSpPr>
          <p:spPr>
            <a:xfrm>
              <a:off x="244837" y="494974"/>
              <a:ext cx="8350885" cy="5793740"/>
            </a:xfrm>
            <a:custGeom>
              <a:avLst/>
              <a:gdLst/>
              <a:ahLst/>
              <a:cxnLst/>
              <a:rect l="l" t="t" r="r" b="b"/>
              <a:pathLst>
                <a:path w="8266430" h="5793740">
                  <a:moveTo>
                    <a:pt x="5369560" y="0"/>
                  </a:moveTo>
                  <a:lnTo>
                    <a:pt x="5369560" y="1448435"/>
                  </a:lnTo>
                  <a:lnTo>
                    <a:pt x="0" y="1448435"/>
                  </a:lnTo>
                  <a:lnTo>
                    <a:pt x="0" y="4345305"/>
                  </a:lnTo>
                  <a:lnTo>
                    <a:pt x="5369560" y="4345305"/>
                  </a:lnTo>
                  <a:lnTo>
                    <a:pt x="5369560" y="5793740"/>
                  </a:lnTo>
                  <a:lnTo>
                    <a:pt x="8266430" y="2896870"/>
                  </a:lnTo>
                  <a:lnTo>
                    <a:pt x="5369560" y="0"/>
                  </a:lnTo>
                  <a:close/>
                </a:path>
              </a:pathLst>
            </a:custGeom>
            <a:solidFill>
              <a:schemeClr val="bg1">
                <a:lumMod val="75000"/>
              </a:schemeClr>
            </a:solidFill>
          </p:spPr>
          <p:txBody>
            <a:bodyPr wrap="square" lIns="0" tIns="0" rIns="0" bIns="0" rtlCol="0"/>
            <a:lstStyle/>
            <a:p>
              <a:endParaRPr>
                <a:solidFill>
                  <a:prstClr val="black"/>
                </a:solidFill>
              </a:endParaRPr>
            </a:p>
          </p:txBody>
        </p:sp>
        <p:sp>
          <p:nvSpPr>
            <p:cNvPr id="7" name="object 7"/>
            <p:cNvSpPr/>
            <p:nvPr/>
          </p:nvSpPr>
          <p:spPr>
            <a:xfrm>
              <a:off x="251459" y="2060575"/>
              <a:ext cx="2660650" cy="2317750"/>
            </a:xfrm>
            <a:custGeom>
              <a:avLst/>
              <a:gdLst/>
              <a:ahLst/>
              <a:cxnLst/>
              <a:rect l="l" t="t" r="r" b="b"/>
              <a:pathLst>
                <a:path w="2660650" h="2317750">
                  <a:moveTo>
                    <a:pt x="2274570" y="0"/>
                  </a:moveTo>
                  <a:lnTo>
                    <a:pt x="386080" y="0"/>
                  </a:lnTo>
                  <a:lnTo>
                    <a:pt x="337820" y="3175"/>
                  </a:lnTo>
                  <a:lnTo>
                    <a:pt x="291465" y="12064"/>
                  </a:lnTo>
                  <a:lnTo>
                    <a:pt x="247015" y="26035"/>
                  </a:lnTo>
                  <a:lnTo>
                    <a:pt x="204469" y="45720"/>
                  </a:lnTo>
                  <a:lnTo>
                    <a:pt x="165735" y="69214"/>
                  </a:lnTo>
                  <a:lnTo>
                    <a:pt x="129539" y="97789"/>
                  </a:lnTo>
                  <a:lnTo>
                    <a:pt x="97789" y="130175"/>
                  </a:lnTo>
                  <a:lnTo>
                    <a:pt x="69214" y="165735"/>
                  </a:lnTo>
                  <a:lnTo>
                    <a:pt x="45085" y="205104"/>
                  </a:lnTo>
                  <a:lnTo>
                    <a:pt x="26035" y="247014"/>
                  </a:lnTo>
                  <a:lnTo>
                    <a:pt x="12064" y="291464"/>
                  </a:lnTo>
                  <a:lnTo>
                    <a:pt x="3175" y="337820"/>
                  </a:lnTo>
                  <a:lnTo>
                    <a:pt x="0" y="386714"/>
                  </a:lnTo>
                  <a:lnTo>
                    <a:pt x="0" y="1931670"/>
                  </a:lnTo>
                  <a:lnTo>
                    <a:pt x="3175" y="1979930"/>
                  </a:lnTo>
                  <a:lnTo>
                    <a:pt x="12064" y="2026285"/>
                  </a:lnTo>
                  <a:lnTo>
                    <a:pt x="26035" y="2070735"/>
                  </a:lnTo>
                  <a:lnTo>
                    <a:pt x="45085" y="2113280"/>
                  </a:lnTo>
                  <a:lnTo>
                    <a:pt x="69214" y="2152015"/>
                  </a:lnTo>
                  <a:lnTo>
                    <a:pt x="97789" y="2188210"/>
                  </a:lnTo>
                  <a:lnTo>
                    <a:pt x="129539" y="2219960"/>
                  </a:lnTo>
                  <a:lnTo>
                    <a:pt x="165735" y="2248535"/>
                  </a:lnTo>
                  <a:lnTo>
                    <a:pt x="204469" y="2272665"/>
                  </a:lnTo>
                  <a:lnTo>
                    <a:pt x="247015" y="2291715"/>
                  </a:lnTo>
                  <a:lnTo>
                    <a:pt x="291465" y="2305685"/>
                  </a:lnTo>
                  <a:lnTo>
                    <a:pt x="337820" y="2314575"/>
                  </a:lnTo>
                  <a:lnTo>
                    <a:pt x="386080" y="2317750"/>
                  </a:lnTo>
                  <a:lnTo>
                    <a:pt x="2274570" y="2317750"/>
                  </a:lnTo>
                  <a:lnTo>
                    <a:pt x="2322829" y="2314575"/>
                  </a:lnTo>
                  <a:lnTo>
                    <a:pt x="2369820" y="2305685"/>
                  </a:lnTo>
                  <a:lnTo>
                    <a:pt x="2414270" y="2291715"/>
                  </a:lnTo>
                  <a:lnTo>
                    <a:pt x="2456179" y="2272665"/>
                  </a:lnTo>
                  <a:lnTo>
                    <a:pt x="2495550" y="2248535"/>
                  </a:lnTo>
                  <a:lnTo>
                    <a:pt x="2531110" y="2219960"/>
                  </a:lnTo>
                  <a:lnTo>
                    <a:pt x="2563495" y="2188210"/>
                  </a:lnTo>
                  <a:lnTo>
                    <a:pt x="2591435" y="2152015"/>
                  </a:lnTo>
                  <a:lnTo>
                    <a:pt x="2615565" y="2113280"/>
                  </a:lnTo>
                  <a:lnTo>
                    <a:pt x="2634615" y="2070735"/>
                  </a:lnTo>
                  <a:lnTo>
                    <a:pt x="2649220" y="2026285"/>
                  </a:lnTo>
                  <a:lnTo>
                    <a:pt x="2657475" y="1979930"/>
                  </a:lnTo>
                  <a:lnTo>
                    <a:pt x="2660650" y="1931670"/>
                  </a:lnTo>
                  <a:lnTo>
                    <a:pt x="2660650" y="386714"/>
                  </a:lnTo>
                  <a:lnTo>
                    <a:pt x="2657475" y="337820"/>
                  </a:lnTo>
                  <a:lnTo>
                    <a:pt x="2649220" y="291464"/>
                  </a:lnTo>
                  <a:lnTo>
                    <a:pt x="2634615" y="247014"/>
                  </a:lnTo>
                  <a:lnTo>
                    <a:pt x="2615565" y="205104"/>
                  </a:lnTo>
                  <a:lnTo>
                    <a:pt x="2591435" y="165735"/>
                  </a:lnTo>
                  <a:lnTo>
                    <a:pt x="2563495" y="130175"/>
                  </a:lnTo>
                  <a:lnTo>
                    <a:pt x="2531110" y="97789"/>
                  </a:lnTo>
                  <a:lnTo>
                    <a:pt x="2495550" y="69214"/>
                  </a:lnTo>
                  <a:lnTo>
                    <a:pt x="2456179" y="45720"/>
                  </a:lnTo>
                  <a:lnTo>
                    <a:pt x="2414270" y="26035"/>
                  </a:lnTo>
                  <a:lnTo>
                    <a:pt x="2369820" y="12064"/>
                  </a:lnTo>
                  <a:lnTo>
                    <a:pt x="2322829" y="3175"/>
                  </a:lnTo>
                  <a:lnTo>
                    <a:pt x="2274570" y="0"/>
                  </a:lnTo>
                  <a:close/>
                </a:path>
              </a:pathLst>
            </a:custGeom>
            <a:solidFill>
              <a:srgbClr val="FFFF00"/>
            </a:solidFill>
          </p:spPr>
          <p:txBody>
            <a:bodyPr wrap="square" lIns="0" tIns="0" rIns="0" bIns="0" rtlCol="0"/>
            <a:lstStyle/>
            <a:p>
              <a:endParaRPr>
                <a:solidFill>
                  <a:prstClr val="black"/>
                </a:solidFill>
              </a:endParaRPr>
            </a:p>
          </p:txBody>
        </p:sp>
        <p:sp>
          <p:nvSpPr>
            <p:cNvPr id="8" name="object 8"/>
            <p:cNvSpPr/>
            <p:nvPr/>
          </p:nvSpPr>
          <p:spPr>
            <a:xfrm>
              <a:off x="251459" y="2060575"/>
              <a:ext cx="2660650" cy="2317750"/>
            </a:xfrm>
            <a:custGeom>
              <a:avLst/>
              <a:gdLst/>
              <a:ahLst/>
              <a:cxnLst/>
              <a:rect l="l" t="t" r="r" b="b"/>
              <a:pathLst>
                <a:path w="2660650" h="2317750">
                  <a:moveTo>
                    <a:pt x="0" y="386714"/>
                  </a:moveTo>
                  <a:lnTo>
                    <a:pt x="3175" y="337820"/>
                  </a:lnTo>
                  <a:lnTo>
                    <a:pt x="12064" y="291464"/>
                  </a:lnTo>
                  <a:lnTo>
                    <a:pt x="26035" y="247014"/>
                  </a:lnTo>
                  <a:lnTo>
                    <a:pt x="45085" y="205104"/>
                  </a:lnTo>
                  <a:lnTo>
                    <a:pt x="69214" y="165735"/>
                  </a:lnTo>
                  <a:lnTo>
                    <a:pt x="97789" y="130175"/>
                  </a:lnTo>
                  <a:lnTo>
                    <a:pt x="129539" y="97789"/>
                  </a:lnTo>
                  <a:lnTo>
                    <a:pt x="165735" y="69214"/>
                  </a:lnTo>
                  <a:lnTo>
                    <a:pt x="204469" y="45720"/>
                  </a:lnTo>
                  <a:lnTo>
                    <a:pt x="247015" y="26035"/>
                  </a:lnTo>
                  <a:lnTo>
                    <a:pt x="291465" y="12064"/>
                  </a:lnTo>
                  <a:lnTo>
                    <a:pt x="337820" y="3175"/>
                  </a:lnTo>
                  <a:lnTo>
                    <a:pt x="386080" y="0"/>
                  </a:lnTo>
                  <a:lnTo>
                    <a:pt x="2274570" y="0"/>
                  </a:lnTo>
                  <a:lnTo>
                    <a:pt x="2322829" y="3175"/>
                  </a:lnTo>
                  <a:lnTo>
                    <a:pt x="2369820" y="12064"/>
                  </a:lnTo>
                  <a:lnTo>
                    <a:pt x="2414270" y="26035"/>
                  </a:lnTo>
                  <a:lnTo>
                    <a:pt x="2456179" y="45720"/>
                  </a:lnTo>
                  <a:lnTo>
                    <a:pt x="2495550" y="69214"/>
                  </a:lnTo>
                  <a:lnTo>
                    <a:pt x="2531110" y="97789"/>
                  </a:lnTo>
                  <a:lnTo>
                    <a:pt x="2563495" y="130175"/>
                  </a:lnTo>
                  <a:lnTo>
                    <a:pt x="2591435" y="165735"/>
                  </a:lnTo>
                  <a:lnTo>
                    <a:pt x="2615565" y="205104"/>
                  </a:lnTo>
                  <a:lnTo>
                    <a:pt x="2634615" y="247014"/>
                  </a:lnTo>
                  <a:lnTo>
                    <a:pt x="2649220" y="291464"/>
                  </a:lnTo>
                  <a:lnTo>
                    <a:pt x="2657475" y="337820"/>
                  </a:lnTo>
                  <a:lnTo>
                    <a:pt x="2660650" y="386714"/>
                  </a:lnTo>
                  <a:lnTo>
                    <a:pt x="2660650" y="1931670"/>
                  </a:lnTo>
                  <a:lnTo>
                    <a:pt x="2657475" y="1979930"/>
                  </a:lnTo>
                  <a:lnTo>
                    <a:pt x="2649220" y="2026285"/>
                  </a:lnTo>
                  <a:lnTo>
                    <a:pt x="2634615" y="2070735"/>
                  </a:lnTo>
                  <a:lnTo>
                    <a:pt x="2615565" y="2113280"/>
                  </a:lnTo>
                  <a:lnTo>
                    <a:pt x="2591435" y="2152015"/>
                  </a:lnTo>
                  <a:lnTo>
                    <a:pt x="2563495" y="2188210"/>
                  </a:lnTo>
                  <a:lnTo>
                    <a:pt x="2531110" y="2219960"/>
                  </a:lnTo>
                  <a:lnTo>
                    <a:pt x="2495550" y="2248535"/>
                  </a:lnTo>
                  <a:lnTo>
                    <a:pt x="2456179" y="2272665"/>
                  </a:lnTo>
                  <a:lnTo>
                    <a:pt x="2414270" y="2291715"/>
                  </a:lnTo>
                  <a:lnTo>
                    <a:pt x="2369820" y="2305685"/>
                  </a:lnTo>
                  <a:lnTo>
                    <a:pt x="2322829" y="2314575"/>
                  </a:lnTo>
                  <a:lnTo>
                    <a:pt x="2274570" y="2317750"/>
                  </a:lnTo>
                  <a:lnTo>
                    <a:pt x="386080" y="2317750"/>
                  </a:lnTo>
                  <a:lnTo>
                    <a:pt x="337820" y="2314575"/>
                  </a:lnTo>
                  <a:lnTo>
                    <a:pt x="291465" y="2305685"/>
                  </a:lnTo>
                  <a:lnTo>
                    <a:pt x="247015" y="2291715"/>
                  </a:lnTo>
                  <a:lnTo>
                    <a:pt x="204469" y="2272665"/>
                  </a:lnTo>
                  <a:lnTo>
                    <a:pt x="165735" y="2248535"/>
                  </a:lnTo>
                  <a:lnTo>
                    <a:pt x="129539" y="2219960"/>
                  </a:lnTo>
                  <a:lnTo>
                    <a:pt x="97789" y="2188210"/>
                  </a:lnTo>
                  <a:lnTo>
                    <a:pt x="69214" y="2152015"/>
                  </a:lnTo>
                  <a:lnTo>
                    <a:pt x="45085" y="2113280"/>
                  </a:lnTo>
                  <a:lnTo>
                    <a:pt x="26035" y="2070735"/>
                  </a:lnTo>
                  <a:lnTo>
                    <a:pt x="12064" y="2026285"/>
                  </a:lnTo>
                  <a:lnTo>
                    <a:pt x="3175" y="1979930"/>
                  </a:lnTo>
                  <a:lnTo>
                    <a:pt x="0" y="1931670"/>
                  </a:lnTo>
                  <a:lnTo>
                    <a:pt x="0" y="386714"/>
                  </a:lnTo>
                  <a:close/>
                </a:path>
              </a:pathLst>
            </a:custGeom>
            <a:ln w="57150">
              <a:solidFill>
                <a:srgbClr val="FFFF00"/>
              </a:solidFill>
            </a:ln>
          </p:spPr>
          <p:txBody>
            <a:bodyPr wrap="square" lIns="0" tIns="0" rIns="0" bIns="0" rtlCol="0"/>
            <a:lstStyle/>
            <a:p>
              <a:endParaRPr>
                <a:solidFill>
                  <a:prstClr val="black"/>
                </a:solidFill>
              </a:endParaRPr>
            </a:p>
          </p:txBody>
        </p:sp>
      </p:grpSp>
      <p:sp>
        <p:nvSpPr>
          <p:cNvPr id="13" name="object 13"/>
          <p:cNvSpPr txBox="1"/>
          <p:nvPr/>
        </p:nvSpPr>
        <p:spPr>
          <a:xfrm>
            <a:off x="726344" y="3959673"/>
            <a:ext cx="12761056" cy="1151182"/>
          </a:xfrm>
          <a:prstGeom prst="rect">
            <a:avLst/>
          </a:prstGeom>
          <a:solidFill>
            <a:schemeClr val="accent6">
              <a:lumMod val="20000"/>
              <a:lumOff val="80000"/>
            </a:schemeClr>
          </a:solidFill>
        </p:spPr>
        <p:txBody>
          <a:bodyPr vert="horz" wrap="square" lIns="0" tIns="98649" rIns="0" bIns="0" rtlCol="0">
            <a:spAutoFit/>
          </a:bodyPr>
          <a:lstStyle/>
          <a:p>
            <a:pPr marL="22678" marR="9071" algn="ctr">
              <a:lnSpc>
                <a:spcPts val="3696"/>
              </a:lnSpc>
              <a:spcBef>
                <a:spcPts val="775"/>
              </a:spcBef>
            </a:pPr>
            <a:r>
              <a:rPr lang="ru-RU" sz="3600" b="1" spc="-9" dirty="0">
                <a:solidFill>
                  <a:prstClr val="black"/>
                </a:solidFill>
                <a:latin typeface="Times New Roman"/>
                <a:cs typeface="Times New Roman"/>
              </a:rPr>
              <a:t>	</a:t>
            </a:r>
            <a:endParaRPr lang="ru-RU" sz="3600" b="1" spc="-9" dirty="0" smtClean="0">
              <a:solidFill>
                <a:prstClr val="black"/>
              </a:solidFill>
              <a:latin typeface="Times New Roman"/>
              <a:cs typeface="Times New Roman"/>
            </a:endParaRPr>
          </a:p>
          <a:p>
            <a:pPr marL="22678" marR="9071" algn="ctr">
              <a:lnSpc>
                <a:spcPts val="3696"/>
              </a:lnSpc>
              <a:spcBef>
                <a:spcPts val="775"/>
              </a:spcBef>
            </a:pPr>
            <a:r>
              <a:rPr lang="ru-RU" sz="4800" b="1" spc="-9" dirty="0" smtClean="0">
                <a:solidFill>
                  <a:srgbClr val="002060"/>
                </a:solidFill>
                <a:latin typeface="Times New Roman"/>
                <a:cs typeface="Times New Roman"/>
              </a:rPr>
              <a:t>КЕЙС</a:t>
            </a:r>
            <a:endParaRPr sz="4800" dirty="0">
              <a:solidFill>
                <a:srgbClr val="002060"/>
              </a:solidFill>
              <a:latin typeface="Times New Roman"/>
              <a:cs typeface="Times New Roman"/>
            </a:endParaRPr>
          </a:p>
        </p:txBody>
      </p:sp>
    </p:spTree>
    <p:extLst>
      <p:ext uri="{BB962C8B-B14F-4D97-AF65-F5344CB8AC3E}">
        <p14:creationId xmlns:p14="http://schemas.microsoft.com/office/powerpoint/2010/main" val="2980951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14177" y="2763579"/>
            <a:ext cx="6934200" cy="7543800"/>
          </a:xfrm>
          <a:solidFill>
            <a:schemeClr val="accent5">
              <a:lumMod val="20000"/>
              <a:lumOff val="80000"/>
            </a:schemeClr>
          </a:solidFill>
        </p:spPr>
        <p:txBody>
          <a:bodyPr>
            <a:normAutofit/>
          </a:bodyPr>
          <a:lstStyle/>
          <a:p>
            <a:pPr>
              <a:buNone/>
            </a:pPr>
            <a:endParaRPr lang="ru-RU" sz="3400" b="1" dirty="0" smtClean="0">
              <a:solidFill>
                <a:srgbClr val="002060"/>
              </a:solidFill>
              <a:latin typeface="Times New Roman" panose="02020603050405020304" pitchFamily="18" charset="0"/>
              <a:cs typeface="Times New Roman" panose="02020603050405020304" pitchFamily="18" charset="0"/>
            </a:endParaRPr>
          </a:p>
          <a:p>
            <a:pPr>
              <a:buNone/>
            </a:pPr>
            <a:endParaRPr lang="ru-RU" sz="3400" b="1" dirty="0">
              <a:solidFill>
                <a:srgbClr val="002060"/>
              </a:solidFill>
              <a:latin typeface="Times New Roman" panose="02020603050405020304" pitchFamily="18" charset="0"/>
              <a:cs typeface="Times New Roman" panose="02020603050405020304" pitchFamily="18" charset="0"/>
            </a:endParaRPr>
          </a:p>
          <a:p>
            <a:pPr>
              <a:buNone/>
            </a:pPr>
            <a:endParaRPr lang="ru-RU" sz="3400" b="1" dirty="0" smtClean="0">
              <a:solidFill>
                <a:srgbClr val="002060"/>
              </a:solidFill>
              <a:latin typeface="Times New Roman" panose="02020603050405020304" pitchFamily="18" charset="0"/>
              <a:cs typeface="Times New Roman" panose="02020603050405020304" pitchFamily="18" charset="0"/>
            </a:endParaRPr>
          </a:p>
          <a:p>
            <a:pPr>
              <a:buNone/>
            </a:pPr>
            <a:r>
              <a:rPr lang="ru-RU" sz="3400" b="1" dirty="0" smtClean="0">
                <a:solidFill>
                  <a:srgbClr val="002060"/>
                </a:solidFill>
                <a:latin typeface="Times New Roman" panose="02020603050405020304" pitchFamily="18" charset="0"/>
                <a:cs typeface="Times New Roman" panose="02020603050405020304" pitchFamily="18" charset="0"/>
              </a:rPr>
              <a:t>КОНФЛИКТЫ В КЛАССЕ</a:t>
            </a:r>
            <a:endParaRPr lang="ru-RU" sz="3400" b="1" dirty="0">
              <a:solidFill>
                <a:srgbClr val="002060"/>
              </a:solidFill>
              <a:latin typeface="Times New Roman" panose="02020603050405020304" pitchFamily="18" charset="0"/>
              <a:cs typeface="Times New Roman" panose="02020603050405020304" pitchFamily="18" charset="0"/>
            </a:endParaRP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7010400" y="1790701"/>
            <a:ext cx="10820400" cy="7620000"/>
          </a:xfrm>
          <a:solidFill>
            <a:schemeClr val="bg1"/>
          </a:solidFill>
        </p:spPr>
        <p:txBody>
          <a:bodyPr>
            <a:noAutofit/>
          </a:bodyPr>
          <a:lstStyle/>
          <a:p>
            <a:pPr marL="0" indent="0" algn="just">
              <a:buNone/>
            </a:pPr>
            <a:r>
              <a:rPr lang="ru-RU" dirty="0">
                <a:solidFill>
                  <a:srgbClr val="002060"/>
                </a:solidFill>
                <a:latin typeface="Times New Roman" panose="02020603050405020304" pitchFamily="18" charset="0"/>
                <a:cs typeface="Times New Roman" panose="02020603050405020304" pitchFamily="18" charset="0"/>
              </a:rPr>
              <a:t>Источник информации: классный руководитель 8 класса В.Н. Смирнова </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Ведущие: М.А. Яковлева, куратор, медиатор.</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Описание ситуации:</a:t>
            </a:r>
          </a:p>
          <a:p>
            <a:pPr marL="0" indent="0" algn="just">
              <a:buNone/>
            </a:pPr>
            <a:r>
              <a:rPr lang="ru-RU" dirty="0">
                <a:solidFill>
                  <a:srgbClr val="002060"/>
                </a:solidFill>
                <a:latin typeface="Times New Roman" panose="02020603050405020304" pitchFamily="18" charset="0"/>
                <a:cs typeface="Times New Roman" panose="02020603050405020304" pitchFamily="18" charset="0"/>
              </a:rPr>
              <a:t>От классного руководителя 8 класса В.Н. Смирновой поступила информация о том, что между учениками 8 класса часто происходят конфликты, которые они не могут решить самостоятельно, внутри класса.</a:t>
            </a:r>
          </a:p>
          <a:p>
            <a:pPr marL="0" indent="0" algn="just">
              <a:buNone/>
            </a:pPr>
            <a:endParaRPr lang="ru-RU"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5152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DF4"/>
        </a:solidFill>
        <a:effectLst/>
      </p:bgPr>
    </p:bg>
    <p:spTree>
      <p:nvGrpSpPr>
        <p:cNvPr id="1" name=""/>
        <p:cNvGrpSpPr/>
        <p:nvPr/>
      </p:nvGrpSpPr>
      <p:grpSpPr>
        <a:xfrm>
          <a:off x="0" y="0"/>
          <a:ext cx="0" cy="0"/>
          <a:chOff x="0" y="0"/>
          <a:chExt cx="0" cy="0"/>
        </a:xfrm>
      </p:grpSpPr>
      <p:sp>
        <p:nvSpPr>
          <p:cNvPr id="2" name="AutoShape 2"/>
          <p:cNvSpPr/>
          <p:nvPr/>
        </p:nvSpPr>
        <p:spPr>
          <a:xfrm>
            <a:off x="56354" y="1"/>
            <a:ext cx="5450747" cy="10287000"/>
          </a:xfrm>
          <a:prstGeom prst="rect">
            <a:avLst/>
          </a:prstGeom>
          <a:solidFill>
            <a:schemeClr val="bg1">
              <a:lumMod val="85000"/>
              <a:alpha val="49803"/>
            </a:schemeClr>
          </a:solidFill>
        </p:spPr>
      </p:sp>
      <p:grpSp>
        <p:nvGrpSpPr>
          <p:cNvPr id="3" name="Group 3"/>
          <p:cNvGrpSpPr/>
          <p:nvPr/>
        </p:nvGrpSpPr>
        <p:grpSpPr>
          <a:xfrm>
            <a:off x="1219200" y="0"/>
            <a:ext cx="16916400" cy="7713906"/>
            <a:chOff x="-6421687" y="-4241209"/>
            <a:chExt cx="22166776" cy="10456731"/>
          </a:xfrm>
        </p:grpSpPr>
        <p:sp>
          <p:nvSpPr>
            <p:cNvPr id="5" name="TextBox 5"/>
            <p:cNvSpPr txBox="1"/>
            <p:nvPr/>
          </p:nvSpPr>
          <p:spPr>
            <a:xfrm>
              <a:off x="-6421687" y="-4241209"/>
              <a:ext cx="22166776" cy="5799251"/>
            </a:xfrm>
            <a:prstGeom prst="rect">
              <a:avLst/>
            </a:prstGeom>
          </p:spPr>
          <p:txBody>
            <a:bodyPr wrap="square" lIns="0" tIns="0" rIns="0" bIns="0" rtlCol="0" anchor="t">
              <a:spAutoFit/>
            </a:bodyPr>
            <a:lstStyle/>
            <a:p>
              <a:pPr algn="ctr" eaLnBrk="0" hangingPunct="0"/>
              <a:endParaRPr lang="ru-RU" sz="5400" b="1" dirty="0" smtClean="0">
                <a:solidFill>
                  <a:srgbClr val="FF0000"/>
                </a:solidFill>
              </a:endParaRPr>
            </a:p>
            <a:p>
              <a:pPr algn="just" eaLnBrk="0" hangingPunct="0"/>
              <a:r>
                <a:rPr lang="ru-RU" sz="3200" dirty="0" smtClean="0">
                  <a:solidFill>
                    <a:srgbClr val="002060"/>
                  </a:solidFill>
                  <a:latin typeface="Times New Roman" panose="02020603050405020304" pitchFamily="18" charset="0"/>
                  <a:cs typeface="Times New Roman" panose="02020603050405020304" pitchFamily="18" charset="0"/>
                </a:rPr>
                <a:t>ЗАДАЧИ ПРОФИЛАКТИЧЕСКОЙ РАБОТЫ</a:t>
              </a:r>
              <a:endParaRPr lang="ru-RU" sz="3200" dirty="0">
                <a:solidFill>
                  <a:srgbClr val="002060"/>
                </a:solidFill>
                <a:latin typeface="Times New Roman" panose="02020603050405020304" pitchFamily="18" charset="0"/>
                <a:cs typeface="Times New Roman" panose="02020603050405020304" pitchFamily="18" charset="0"/>
              </a:endParaRPr>
            </a:p>
            <a:p>
              <a:pPr algn="just" eaLnBrk="0" hangingPunct="0"/>
              <a:endParaRPr lang="ru-RU" sz="3200" dirty="0">
                <a:solidFill>
                  <a:srgbClr val="002060"/>
                </a:solidFill>
                <a:latin typeface="Times New Roman" panose="02020603050405020304" pitchFamily="18" charset="0"/>
                <a:cs typeface="Times New Roman" panose="02020603050405020304" pitchFamily="18" charset="0"/>
              </a:endParaRPr>
            </a:p>
            <a:p>
              <a:pPr algn="just" eaLnBrk="0" hangingPunct="0"/>
              <a:r>
                <a:rPr lang="ru-RU" sz="3200" dirty="0" smtClean="0">
                  <a:solidFill>
                    <a:srgbClr val="002060"/>
                  </a:solidFill>
                  <a:latin typeface="Times New Roman" panose="02020603050405020304" pitchFamily="18" charset="0"/>
                  <a:cs typeface="Times New Roman" panose="02020603050405020304" pitchFamily="18" charset="0"/>
                </a:rPr>
                <a:t> Осознать </a:t>
              </a:r>
              <a:r>
                <a:rPr lang="ru-RU" sz="3200" dirty="0">
                  <a:solidFill>
                    <a:srgbClr val="002060"/>
                  </a:solidFill>
                  <a:latin typeface="Times New Roman" panose="02020603050405020304" pitchFamily="18" charset="0"/>
                  <a:cs typeface="Times New Roman" panose="02020603050405020304" pitchFamily="18" charset="0"/>
                </a:rPr>
                <a:t>негативные последствия </a:t>
              </a:r>
              <a:r>
                <a:rPr lang="ru-RU" sz="3200" dirty="0" smtClean="0">
                  <a:solidFill>
                    <a:srgbClr val="002060"/>
                  </a:solidFill>
                  <a:latin typeface="Times New Roman" panose="02020603050405020304" pitchFamily="18" charset="0"/>
                  <a:cs typeface="Times New Roman" panose="02020603050405020304" pitchFamily="18" charset="0"/>
                </a:rPr>
                <a:t>конфликта.  </a:t>
              </a:r>
              <a:endParaRPr lang="ru-RU" sz="3200" dirty="0">
                <a:solidFill>
                  <a:srgbClr val="002060"/>
                </a:solidFill>
                <a:latin typeface="Times New Roman" panose="02020603050405020304" pitchFamily="18" charset="0"/>
                <a:cs typeface="Times New Roman" panose="02020603050405020304" pitchFamily="18" charset="0"/>
              </a:endParaRPr>
            </a:p>
            <a:p>
              <a:pPr algn="just" eaLnBrk="0" hangingPunct="0"/>
              <a:r>
                <a:rPr lang="ru-RU" sz="3200" dirty="0">
                  <a:solidFill>
                    <a:srgbClr val="002060"/>
                  </a:solidFill>
                  <a:latin typeface="Times New Roman" panose="02020603050405020304" pitchFamily="18" charset="0"/>
                  <a:cs typeface="Times New Roman" panose="02020603050405020304" pitchFamily="18" charset="0"/>
                </a:rPr>
                <a:t> </a:t>
              </a:r>
            </a:p>
            <a:p>
              <a:pPr algn="just" eaLnBrk="0" hangingPunct="0"/>
              <a:r>
                <a:rPr lang="ru-RU" sz="3200" dirty="0">
                  <a:solidFill>
                    <a:srgbClr val="002060"/>
                  </a:solidFill>
                  <a:latin typeface="Times New Roman" panose="02020603050405020304" pitchFamily="18" charset="0"/>
                  <a:cs typeface="Times New Roman" panose="02020603050405020304" pitchFamily="18" charset="0"/>
                </a:rPr>
                <a:t> Научить  </a:t>
              </a:r>
              <a:r>
                <a:rPr lang="ru-RU" sz="3200" dirty="0" smtClean="0">
                  <a:solidFill>
                    <a:srgbClr val="002060"/>
                  </a:solidFill>
                  <a:latin typeface="Times New Roman" panose="02020603050405020304" pitchFamily="18" charset="0"/>
                  <a:cs typeface="Times New Roman" panose="02020603050405020304" pitchFamily="18" charset="0"/>
                </a:rPr>
                <a:t>конструктивному поведению в группе.  </a:t>
              </a:r>
              <a:endParaRPr lang="ru-RU" sz="3200" dirty="0">
                <a:solidFill>
                  <a:srgbClr val="002060"/>
                </a:solidFill>
                <a:latin typeface="Times New Roman" panose="02020603050405020304" pitchFamily="18" charset="0"/>
                <a:cs typeface="Times New Roman" panose="02020603050405020304" pitchFamily="18" charset="0"/>
              </a:endParaRPr>
            </a:p>
            <a:p>
              <a:pPr algn="just" eaLnBrk="0" hangingPunct="0"/>
              <a:r>
                <a:rPr lang="ru-RU" sz="3200" dirty="0">
                  <a:solidFill>
                    <a:srgbClr val="002060"/>
                  </a:solidFill>
                  <a:latin typeface="Times New Roman" panose="02020603050405020304" pitchFamily="18" charset="0"/>
                  <a:cs typeface="Times New Roman" panose="02020603050405020304" pitchFamily="18" charset="0"/>
                </a:rPr>
                <a:t> </a:t>
              </a:r>
            </a:p>
            <a:p>
              <a:pPr algn="just" eaLnBrk="0" hangingPunct="0"/>
              <a:r>
                <a:rPr lang="ru-RU" sz="3200" dirty="0">
                  <a:solidFill>
                    <a:srgbClr val="002060"/>
                  </a:solidFill>
                  <a:latin typeface="Times New Roman" panose="02020603050405020304" pitchFamily="18" charset="0"/>
                  <a:cs typeface="Times New Roman" panose="02020603050405020304" pitchFamily="18" charset="0"/>
                </a:rPr>
                <a:t> Уметь строить реальные жизненные планы и искать пути их </a:t>
              </a:r>
              <a:r>
                <a:rPr lang="ru-RU" sz="3200" dirty="0" smtClean="0">
                  <a:solidFill>
                    <a:srgbClr val="002060"/>
                  </a:solidFill>
                  <a:latin typeface="Times New Roman" panose="02020603050405020304" pitchFamily="18" charset="0"/>
                  <a:cs typeface="Times New Roman" panose="02020603050405020304" pitchFamily="18" charset="0"/>
                </a:rPr>
                <a:t>реализации.</a:t>
              </a:r>
            </a:p>
          </p:txBody>
        </p:sp>
        <p:sp>
          <p:nvSpPr>
            <p:cNvPr id="6" name="TextBox 6"/>
            <p:cNvSpPr txBox="1"/>
            <p:nvPr/>
          </p:nvSpPr>
          <p:spPr>
            <a:xfrm>
              <a:off x="509963" y="5507863"/>
              <a:ext cx="9285082" cy="707659"/>
            </a:xfrm>
            <a:prstGeom prst="rect">
              <a:avLst/>
            </a:prstGeom>
          </p:spPr>
          <p:txBody>
            <a:bodyPr lIns="0" tIns="0" rIns="0" bIns="0" rtlCol="0" anchor="t">
              <a:spAutoFit/>
            </a:bodyPr>
            <a:lstStyle/>
            <a:p>
              <a:pPr algn="ctr">
                <a:lnSpc>
                  <a:spcPts val="4520"/>
                </a:lnSpc>
              </a:pPr>
              <a:endParaRPr>
                <a:solidFill>
                  <a:prstClr val="black"/>
                </a:solidFill>
              </a:endParaRPr>
            </a:p>
          </p:txBody>
        </p:sp>
      </p:grpSp>
    </p:spTree>
    <p:extLst>
      <p:ext uri="{BB962C8B-B14F-4D97-AF65-F5344CB8AC3E}">
        <p14:creationId xmlns:p14="http://schemas.microsoft.com/office/powerpoint/2010/main" val="1088138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r>
              <a:rPr lang="ru-RU" sz="3600" b="1" dirty="0" smtClean="0">
                <a:solidFill>
                  <a:srgbClr val="002060"/>
                </a:solidFill>
                <a:latin typeface="Times New Roman" panose="02020603050405020304" pitchFamily="18" charset="0"/>
                <a:cs typeface="Times New Roman" panose="02020603050405020304" pitchFamily="18" charset="0"/>
              </a:rPr>
              <a:t>13–15 лет </a:t>
            </a:r>
            <a:r>
              <a:rPr lang="ru-RU" sz="3600" b="1" dirty="0">
                <a:solidFill>
                  <a:srgbClr val="002060"/>
                </a:solidFill>
                <a:latin typeface="Times New Roman" panose="02020603050405020304" pitchFamily="18" charset="0"/>
                <a:cs typeface="Times New Roman" panose="02020603050405020304" pitchFamily="18" charset="0"/>
              </a:rPr>
              <a:t>:</a:t>
            </a: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304800" y="1790701"/>
            <a:ext cx="17526000" cy="7620000"/>
          </a:xfrm>
          <a:solidFill>
            <a:schemeClr val="bg1"/>
          </a:solidFill>
        </p:spPr>
        <p:txBody>
          <a:bodyPr>
            <a:noAutofit/>
          </a:bodyPr>
          <a:lstStyle/>
          <a:p>
            <a:pPr marL="0" indent="0" algn="just">
              <a:buNone/>
            </a:pPr>
            <a:r>
              <a:rPr lang="ru-RU" sz="3200" b="1" dirty="0">
                <a:solidFill>
                  <a:srgbClr val="002060"/>
                </a:solidFill>
                <a:latin typeface="Times New Roman" panose="02020603050405020304" pitchFamily="18" charset="0"/>
                <a:cs typeface="Times New Roman" panose="02020603050405020304" pitchFamily="18" charset="0"/>
              </a:rPr>
              <a:t> </a:t>
            </a:r>
          </a:p>
          <a:p>
            <a:pPr marL="0" lvl="0" indent="0" algn="just">
              <a:lnSpc>
                <a:spcPct val="90000"/>
              </a:lnSpc>
              <a:spcBef>
                <a:spcPts val="1000"/>
              </a:spcBef>
              <a:buNone/>
            </a:pPr>
            <a:r>
              <a:rPr lang="ru-RU" sz="3600" dirty="0" smtClean="0">
                <a:solidFill>
                  <a:prstClr val="black"/>
                </a:solidFill>
                <a:latin typeface="Times New Roman" panose="02020603050405020304" pitchFamily="18" charset="0"/>
                <a:cs typeface="Times New Roman" panose="02020603050405020304" pitchFamily="18" charset="0"/>
              </a:rPr>
              <a:t>подросток </a:t>
            </a:r>
            <a:r>
              <a:rPr lang="ru-RU" sz="3600" dirty="0">
                <a:solidFill>
                  <a:prstClr val="black"/>
                </a:solidFill>
                <a:latin typeface="Times New Roman" panose="02020603050405020304" pitchFamily="18" charset="0"/>
                <a:cs typeface="Times New Roman" panose="02020603050405020304" pitchFamily="18" charset="0"/>
              </a:rPr>
              <a:t>находится в позиции между взрослым и ребенком, сильное желание стать взрослым определяет многие особенности его поведения. </a:t>
            </a:r>
            <a:endParaRPr lang="ru-RU" sz="3600" dirty="0" smtClean="0">
              <a:solidFill>
                <a:prstClr val="black"/>
              </a:solidFill>
              <a:latin typeface="Times New Roman" panose="02020603050405020304" pitchFamily="18" charset="0"/>
              <a:cs typeface="Times New Roman" panose="02020603050405020304" pitchFamily="18" charset="0"/>
            </a:endParaRPr>
          </a:p>
          <a:p>
            <a:pPr marL="0" lvl="0" indent="0" algn="just">
              <a:lnSpc>
                <a:spcPct val="90000"/>
              </a:lnSpc>
              <a:spcBef>
                <a:spcPts val="1000"/>
              </a:spcBef>
              <a:buNone/>
            </a:pPr>
            <a:r>
              <a:rPr lang="ru-RU" sz="3600" dirty="0" smtClean="0">
                <a:solidFill>
                  <a:prstClr val="black"/>
                </a:solidFill>
                <a:latin typeface="Times New Roman" panose="02020603050405020304" pitchFamily="18" charset="0"/>
                <a:cs typeface="Times New Roman" panose="02020603050405020304" pitchFamily="18" charset="0"/>
              </a:rPr>
              <a:t>Подросток </a:t>
            </a:r>
            <a:r>
              <a:rPr lang="ru-RU" sz="3600" dirty="0">
                <a:solidFill>
                  <a:prstClr val="black"/>
                </a:solidFill>
                <a:latin typeface="Times New Roman" panose="02020603050405020304" pitchFamily="18" charset="0"/>
                <a:cs typeface="Times New Roman" panose="02020603050405020304" pitchFamily="18" charset="0"/>
              </a:rPr>
              <a:t>стремится отстоять свою независимость, показать себя как взрослого. Избавление от родительской опеки является универсальной целью отрочества, это проходит путем возникновения нового качества отношений</a:t>
            </a:r>
            <a:r>
              <a:rPr lang="ru-RU" sz="36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90000"/>
              </a:lnSpc>
              <a:spcBef>
                <a:spcPts val="1000"/>
              </a:spcBef>
              <a:buNone/>
            </a:pPr>
            <a:r>
              <a:rPr lang="ru-RU" sz="3600" dirty="0" smtClean="0">
                <a:solidFill>
                  <a:prstClr val="black"/>
                </a:solidFill>
                <a:latin typeface="Times New Roman" panose="02020603050405020304" pitchFamily="18" charset="0"/>
                <a:cs typeface="Times New Roman" panose="02020603050405020304" pitchFamily="18" charset="0"/>
              </a:rPr>
              <a:t> </a:t>
            </a:r>
            <a:r>
              <a:rPr lang="ru-RU" sz="3600" dirty="0">
                <a:solidFill>
                  <a:prstClr val="black"/>
                </a:solidFill>
                <a:latin typeface="Times New Roman" panose="02020603050405020304" pitchFamily="18" charset="0"/>
                <a:cs typeface="Times New Roman" panose="02020603050405020304" pitchFamily="18" charset="0"/>
              </a:rPr>
              <a:t>Семья, школа, сверстники подвергаются оценке и переоценке, обретают новое значение и смысл. В этот период необходимо использовать дискуссионный формат общения, проводить мозговые штурмы, разводить работу подростков по командам для возможности их самореализации через соперничество и командный дух. </a:t>
            </a:r>
            <a:endParaRPr lang="ru-RU" sz="3600" b="1"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752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r>
              <a:rPr lang="ru-RU" sz="3600" b="1" dirty="0" smtClean="0">
                <a:solidFill>
                  <a:srgbClr val="002060"/>
                </a:solidFill>
                <a:latin typeface="Times New Roman" panose="02020603050405020304" pitchFamily="18" charset="0"/>
                <a:cs typeface="Times New Roman" panose="02020603050405020304" pitchFamily="18" charset="0"/>
              </a:rPr>
              <a:t>14–15 лет </a:t>
            </a:r>
            <a:r>
              <a:rPr lang="ru-RU" sz="3600" b="1" dirty="0">
                <a:solidFill>
                  <a:srgbClr val="002060"/>
                </a:solidFill>
                <a:latin typeface="Times New Roman" panose="02020603050405020304" pitchFamily="18" charset="0"/>
                <a:cs typeface="Times New Roman" panose="02020603050405020304" pitchFamily="18" charset="0"/>
              </a:rPr>
              <a:t>:</a:t>
            </a: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304800" y="1790701"/>
            <a:ext cx="17526000" cy="7620000"/>
          </a:xfrm>
          <a:solidFill>
            <a:schemeClr val="bg1"/>
          </a:solidFill>
        </p:spPr>
        <p:txBody>
          <a:bodyPr>
            <a:noAutofit/>
          </a:bodyPr>
          <a:lstStyle/>
          <a:p>
            <a:pPr marL="0" indent="0" algn="just">
              <a:buNone/>
            </a:pPr>
            <a:r>
              <a:rPr lang="ru-RU" sz="3200" b="1" dirty="0">
                <a:solidFill>
                  <a:srgbClr val="002060"/>
                </a:solidFill>
                <a:latin typeface="Times New Roman" panose="02020603050405020304" pitchFamily="18" charset="0"/>
                <a:cs typeface="Times New Roman" panose="02020603050405020304" pitchFamily="18" charset="0"/>
              </a:rPr>
              <a:t> </a:t>
            </a:r>
          </a:p>
          <a:p>
            <a:pPr marL="0" lvl="0" indent="0" algn="just">
              <a:lnSpc>
                <a:spcPct val="90000"/>
              </a:lnSpc>
              <a:spcBef>
                <a:spcPts val="1000"/>
              </a:spcBef>
              <a:buNone/>
            </a:pPr>
            <a:r>
              <a:rPr lang="ru-RU" sz="3600" dirty="0">
                <a:solidFill>
                  <a:prstClr val="black"/>
                </a:solidFill>
                <a:latin typeface="Times New Roman" panose="02020603050405020304" pitchFamily="18" charset="0"/>
                <a:cs typeface="Times New Roman" panose="02020603050405020304" pitchFamily="18" charset="0"/>
              </a:rPr>
              <a:t>Для детей 14–15 лет кризис идентичности является нормативным. Он необходим для нормального взросления и проявляется в бурном росте самосознания. Меняется отношение к своей личности. Юноша или девушка осознает себя неповторимой, не похожей на других личностью, с собственным миром чувств, мыслей и переживаний, с собственными взглядами и оценками. </a:t>
            </a:r>
            <a:endParaRPr lang="ru-RU" sz="3600" dirty="0" smtClean="0">
              <a:solidFill>
                <a:prstClr val="black"/>
              </a:solidFill>
              <a:latin typeface="Times New Roman" panose="02020603050405020304" pitchFamily="18" charset="0"/>
              <a:cs typeface="Times New Roman" panose="02020603050405020304" pitchFamily="18" charset="0"/>
            </a:endParaRPr>
          </a:p>
          <a:p>
            <a:pPr marL="0" lvl="0" indent="0" algn="just">
              <a:lnSpc>
                <a:spcPct val="90000"/>
              </a:lnSpc>
              <a:spcBef>
                <a:spcPts val="1000"/>
              </a:spcBef>
              <a:buNone/>
            </a:pPr>
            <a:r>
              <a:rPr lang="ru-RU" sz="3600" dirty="0" smtClean="0">
                <a:solidFill>
                  <a:prstClr val="black"/>
                </a:solidFill>
                <a:latin typeface="Times New Roman" panose="02020603050405020304" pitchFamily="18" charset="0"/>
                <a:cs typeface="Times New Roman" panose="02020603050405020304" pitchFamily="18" charset="0"/>
              </a:rPr>
              <a:t>Желание </a:t>
            </a:r>
            <a:r>
              <a:rPr lang="ru-RU" sz="3600" dirty="0">
                <a:solidFill>
                  <a:prstClr val="black"/>
                </a:solidFill>
                <a:latin typeface="Times New Roman" panose="02020603050405020304" pitchFamily="18" charset="0"/>
                <a:cs typeface="Times New Roman" panose="02020603050405020304" pitchFamily="18" charset="0"/>
              </a:rPr>
              <a:t>выделиться среди сверстников, попытки быть оригинальным приводят к стремлению самоутвердиться во внешних формах поведения, в оригинальных суждениях и необычных поступках. </a:t>
            </a:r>
            <a:r>
              <a:rPr lang="ru-RU" sz="3600" dirty="0" smtClean="0">
                <a:solidFill>
                  <a:prstClr val="black"/>
                </a:solidFill>
                <a:latin typeface="Times New Roman" panose="02020603050405020304" pitchFamily="18" charset="0"/>
                <a:cs typeface="Times New Roman" panose="02020603050405020304" pitchFamily="18" charset="0"/>
              </a:rPr>
              <a:t>В </a:t>
            </a:r>
            <a:r>
              <a:rPr lang="ru-RU" sz="3600" dirty="0">
                <a:solidFill>
                  <a:prstClr val="black"/>
                </a:solidFill>
                <a:latin typeface="Times New Roman" panose="02020603050405020304" pitchFamily="18" charset="0"/>
                <a:cs typeface="Times New Roman" panose="02020603050405020304" pitchFamily="18" charset="0"/>
              </a:rPr>
              <a:t>рамках дискуссии (специально организованный обмен мнениями по какому-либо вопросу для получения решения какой-либо теоретической проблемы) родители (законные представители) совместно с обучающимися могут участвовать в мозговых штурмах. </a:t>
            </a:r>
            <a:endParaRPr lang="ru-RU" sz="3600" b="1"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46205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r>
              <a:rPr lang="ru-RU" sz="3600" b="1" dirty="0" smtClean="0">
                <a:solidFill>
                  <a:srgbClr val="002060"/>
                </a:solidFill>
                <a:latin typeface="Times New Roman" panose="02020603050405020304" pitchFamily="18" charset="0"/>
                <a:cs typeface="Times New Roman" panose="02020603050405020304" pitchFamily="18" charset="0"/>
              </a:rPr>
              <a:t>ФОКУС ВНИМАНИЯ ВЕДУЩЕГО КРУГА</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endParaRPr lang="ru-RU" sz="3400" dirty="0">
              <a:solidFill>
                <a:srgbClr val="002060"/>
              </a:solidFill>
              <a:latin typeface="Times New Roman" panose="02020603050405020304" pitchFamily="18" charset="0"/>
              <a:cs typeface="Times New Roman" panose="02020603050405020304" pitchFamily="18" charset="0"/>
            </a:endParaRP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6934200" y="1790700"/>
            <a:ext cx="10820400" cy="6781799"/>
          </a:xfrm>
          <a:solidFill>
            <a:schemeClr val="bg1"/>
          </a:solidFill>
        </p:spPr>
        <p:txBody>
          <a:bodyPr>
            <a:noAutofit/>
          </a:bodyPr>
          <a:lstStyle/>
          <a:p>
            <a:pPr marL="0" indent="0" algn="just">
              <a:buNone/>
            </a:pPr>
            <a:r>
              <a:rPr lang="ru-RU" sz="3200" b="1" dirty="0">
                <a:solidFill>
                  <a:srgbClr val="002060"/>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ru-RU" sz="3200" b="1" dirty="0">
                <a:solidFill>
                  <a:srgbClr val="002060"/>
                </a:solidFill>
                <a:latin typeface="Times New Roman" panose="02020603050405020304" pitchFamily="18" charset="0"/>
                <a:cs typeface="Times New Roman" panose="02020603050405020304" pitchFamily="18" charset="0"/>
              </a:rPr>
              <a:t>криминальная ситуация или конфликт и условия, ей способствующие, которые могут восприниматься участниками </a:t>
            </a:r>
            <a:r>
              <a:rPr lang="ru-RU" sz="3200" b="1" dirty="0" smtClean="0">
                <a:solidFill>
                  <a:srgbClr val="002060"/>
                </a:solidFill>
                <a:latin typeface="Times New Roman" panose="02020603050405020304" pitchFamily="18" charset="0"/>
                <a:cs typeface="Times New Roman" panose="02020603050405020304" pitchFamily="18" charset="0"/>
              </a:rPr>
              <a:t>по-разному </a:t>
            </a:r>
            <a:r>
              <a:rPr lang="ru-RU" sz="3200" b="1" dirty="0">
                <a:solidFill>
                  <a:srgbClr val="002060"/>
                </a:solidFill>
                <a:latin typeface="Times New Roman" panose="02020603050405020304" pitchFamily="18" charset="0"/>
                <a:cs typeface="Times New Roman" panose="02020603050405020304" pitchFamily="18" charset="0"/>
              </a:rPr>
              <a:t>и, соответственно, возникает фокус разных представлений о том, что произошло; </a:t>
            </a:r>
            <a:endParaRPr lang="ru-RU" sz="3200" b="1" dirty="0" smtClean="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3200" b="1" dirty="0" smtClean="0">
                <a:solidFill>
                  <a:srgbClr val="002060"/>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ru-RU" sz="3200" b="1" dirty="0" smtClean="0">
                <a:solidFill>
                  <a:srgbClr val="002060"/>
                </a:solidFill>
                <a:latin typeface="Times New Roman" panose="02020603050405020304" pitchFamily="18" charset="0"/>
                <a:cs typeface="Times New Roman" panose="02020603050405020304" pitchFamily="18" charset="0"/>
              </a:rPr>
              <a:t>последствия </a:t>
            </a:r>
            <a:r>
              <a:rPr lang="ru-RU" sz="3200" b="1" dirty="0">
                <a:solidFill>
                  <a:srgbClr val="002060"/>
                </a:solidFill>
                <a:latin typeface="Times New Roman" panose="02020603050405020304" pitchFamily="18" charset="0"/>
                <a:cs typeface="Times New Roman" panose="02020603050405020304" pitchFamily="18" charset="0"/>
              </a:rPr>
              <a:t>конфликта или криминальной ситуации и их осмысление участниками; </a:t>
            </a:r>
            <a:endParaRPr lang="ru-RU" sz="3200" b="1" dirty="0" smtClean="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ru-RU" sz="3200" b="1" dirty="0" smtClean="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ru-RU" sz="3200" b="1" dirty="0" smtClean="0">
                <a:solidFill>
                  <a:srgbClr val="002060"/>
                </a:solidFill>
                <a:latin typeface="Times New Roman" panose="02020603050405020304" pitchFamily="18" charset="0"/>
                <a:cs typeface="Times New Roman" panose="02020603050405020304" pitchFamily="18" charset="0"/>
              </a:rPr>
              <a:t>проблемы </a:t>
            </a:r>
            <a:r>
              <a:rPr lang="ru-RU" sz="3200" b="1" dirty="0">
                <a:solidFill>
                  <a:srgbClr val="002060"/>
                </a:solidFill>
                <a:latin typeface="Times New Roman" panose="02020603050405020304" pitchFamily="18" charset="0"/>
                <a:cs typeface="Times New Roman" panose="02020603050405020304" pitchFamily="18" charset="0"/>
              </a:rPr>
              <a:t>во взаимоотношениях, интересы и потребности участников конфликтной ситуации</a:t>
            </a:r>
            <a:r>
              <a:rPr lang="ru-RU" sz="3200" b="1" dirty="0" smtClean="0">
                <a:solidFill>
                  <a:srgbClr val="002060"/>
                </a:solidFill>
                <a:latin typeface="Times New Roman" panose="02020603050405020304" pitchFamily="18" charset="0"/>
                <a:cs typeface="Times New Roman" panose="02020603050405020304" pitchFamily="18" charset="0"/>
              </a:rPr>
              <a:t>;</a:t>
            </a:r>
          </a:p>
          <a:p>
            <a:pPr marL="0" indent="0" algn="just">
              <a:buNone/>
            </a:pPr>
            <a:r>
              <a:rPr lang="ru-RU" sz="3200" b="1" dirty="0" smtClean="0">
                <a:solidFill>
                  <a:srgbClr val="002060"/>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ru-RU" sz="3200" b="1" dirty="0" smtClean="0">
                <a:solidFill>
                  <a:srgbClr val="002060"/>
                </a:solidFill>
                <a:latin typeface="Times New Roman" panose="02020603050405020304" pitchFamily="18" charset="0"/>
                <a:cs typeface="Times New Roman" panose="02020603050405020304" pitchFamily="18" charset="0"/>
              </a:rPr>
              <a:t>варианты </a:t>
            </a:r>
            <a:r>
              <a:rPr lang="ru-RU" sz="3200" b="1" dirty="0">
                <a:solidFill>
                  <a:srgbClr val="002060"/>
                </a:solidFill>
                <a:latin typeface="Times New Roman" panose="02020603050405020304" pitchFamily="18" charset="0"/>
                <a:cs typeface="Times New Roman" panose="02020603050405020304" pitchFamily="18" charset="0"/>
              </a:rPr>
              <a:t>выхода из ситуации. </a:t>
            </a:r>
          </a:p>
        </p:txBody>
      </p:sp>
    </p:spTree>
    <p:extLst>
      <p:ext uri="{BB962C8B-B14F-4D97-AF65-F5344CB8AC3E}">
        <p14:creationId xmlns:p14="http://schemas.microsoft.com/office/powerpoint/2010/main" val="42754572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r>
              <a:rPr lang="ru-RU" sz="3600" b="1" dirty="0" smtClean="0">
                <a:solidFill>
                  <a:srgbClr val="002060"/>
                </a:solidFill>
                <a:latin typeface="Times New Roman" panose="02020603050405020304" pitchFamily="18" charset="0"/>
                <a:cs typeface="Times New Roman" panose="02020603050405020304" pitchFamily="18" charset="0"/>
              </a:rPr>
              <a:t>ФОКУС ВНИМАНИЯ ВЕДУЩЕГО КРУГА</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r>
              <a:rPr lang="ru-RU" sz="3600" b="1" dirty="0">
                <a:solidFill>
                  <a:srgbClr val="002060"/>
                </a:solidFill>
                <a:latin typeface="Times New Roman" panose="02020603050405020304" pitchFamily="18" charset="0"/>
                <a:cs typeface="Times New Roman" panose="02020603050405020304" pitchFamily="18" charset="0"/>
              </a:rPr>
              <a:t>Ход и результаты программы:</a:t>
            </a:r>
          </a:p>
          <a:p>
            <a:pPr>
              <a:buNone/>
            </a:pPr>
            <a:endParaRPr lang="ru-RU" sz="3400" dirty="0">
              <a:solidFill>
                <a:srgbClr val="002060"/>
              </a:solidFill>
              <a:latin typeface="Times New Roman" panose="02020603050405020304" pitchFamily="18" charset="0"/>
              <a:cs typeface="Times New Roman" panose="02020603050405020304" pitchFamily="18" charset="0"/>
            </a:endParaRP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6934200" y="1790700"/>
            <a:ext cx="10820400" cy="6781799"/>
          </a:xfrm>
          <a:solidFill>
            <a:schemeClr val="bg1"/>
          </a:solidFill>
        </p:spPr>
        <p:txBody>
          <a:bodyPr>
            <a:noAutofit/>
          </a:bodyPr>
          <a:lstStyle/>
          <a:p>
            <a:pPr marL="0" indent="0" algn="just">
              <a:buNone/>
            </a:pPr>
            <a:r>
              <a:rPr lang="ru-RU" sz="2800" dirty="0" smtClean="0">
                <a:solidFill>
                  <a:srgbClr val="002060"/>
                </a:solidFill>
                <a:latin typeface="Times New Roman" panose="02020603050405020304" pitchFamily="18" charset="0"/>
                <a:cs typeface="Times New Roman" panose="02020603050405020304" pitchFamily="18" charset="0"/>
              </a:rPr>
              <a:t>14 </a:t>
            </a:r>
            <a:r>
              <a:rPr lang="ru-RU" sz="2800" dirty="0">
                <a:solidFill>
                  <a:srgbClr val="002060"/>
                </a:solidFill>
                <a:latin typeface="Times New Roman" panose="02020603050405020304" pitchFamily="18" charset="0"/>
                <a:cs typeface="Times New Roman" panose="02020603050405020304" pitchFamily="18" charset="0"/>
              </a:rPr>
              <a:t>декабря 2015 года состоялся «Круг сообщества» в 8 классе. «Круг сообщества» проведен медиатором М.А. Яковлевой в присутствии классного руководителя В.Н. Смирновой. В кругу сообщества участвовали ученики 8 класса в количестве 15 человек (двое отсутствовали по болезни). </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Участники собрались в кабинете информатики, где были расставлены стулья в форме круга, каждый сел на свой стул. Таким образом, обсуждение происходило в кругу. Медиатор озвучила правила, которыми должны руководствоваться все участники «Круга сообщества». </a:t>
            </a:r>
          </a:p>
        </p:txBody>
      </p:sp>
    </p:spTree>
    <p:extLst>
      <p:ext uri="{BB962C8B-B14F-4D97-AF65-F5344CB8AC3E}">
        <p14:creationId xmlns:p14="http://schemas.microsoft.com/office/powerpoint/2010/main" val="148945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r>
              <a:rPr lang="ru-RU" sz="3600" b="1" dirty="0" smtClean="0">
                <a:solidFill>
                  <a:srgbClr val="002060"/>
                </a:solidFill>
                <a:latin typeface="Times New Roman" panose="02020603050405020304" pitchFamily="18" charset="0"/>
                <a:cs typeface="Times New Roman" panose="02020603050405020304" pitchFamily="18" charset="0"/>
              </a:rPr>
              <a:t>ФОКУС ВНИМАНИЯ ВЕДУЩЕГО КРУГА</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r>
              <a:rPr lang="ru-RU" sz="3600" b="1" dirty="0">
                <a:solidFill>
                  <a:srgbClr val="002060"/>
                </a:solidFill>
                <a:latin typeface="Times New Roman" panose="02020603050405020304" pitchFamily="18" charset="0"/>
                <a:cs typeface="Times New Roman" panose="02020603050405020304" pitchFamily="18" charset="0"/>
              </a:rPr>
              <a:t>В ходе обсуждения были выявлены: </a:t>
            </a: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6934200" y="1790700"/>
            <a:ext cx="10820400" cy="6781799"/>
          </a:xfrm>
          <a:solidFill>
            <a:schemeClr val="bg1"/>
          </a:solidFill>
        </p:spPr>
        <p:txBody>
          <a:bodyPr>
            <a:noAutofit/>
          </a:bodyPr>
          <a:lstStyle/>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1) ценности </a:t>
            </a:r>
            <a:r>
              <a:rPr lang="ru-RU" sz="2800" dirty="0" smtClean="0">
                <a:solidFill>
                  <a:srgbClr val="002060"/>
                </a:solidFill>
                <a:latin typeface="Times New Roman" panose="02020603050405020304" pitchFamily="18" charset="0"/>
                <a:cs typeface="Times New Roman" panose="02020603050405020304" pitchFamily="18" charset="0"/>
              </a:rPr>
              <a:t>школьников </a:t>
            </a:r>
            <a:r>
              <a:rPr lang="ru-RU" sz="2800" dirty="0">
                <a:solidFill>
                  <a:srgbClr val="002060"/>
                </a:solidFill>
                <a:latin typeface="Times New Roman" panose="02020603050405020304" pitchFamily="18" charset="0"/>
                <a:cs typeface="Times New Roman" panose="02020603050405020304" pitchFamily="18" charset="0"/>
              </a:rPr>
              <a:t>в отношениях с одноклассниками (раунд 1</a:t>
            </a:r>
            <a:r>
              <a:rPr lang="ru-RU" sz="2800" dirty="0" smtClean="0">
                <a:solidFill>
                  <a:srgbClr val="002060"/>
                </a:solidFill>
                <a:latin typeface="Times New Roman" panose="02020603050405020304" pitchFamily="18" charset="0"/>
                <a:cs typeface="Times New Roman" panose="02020603050405020304" pitchFamily="18" charset="0"/>
              </a:rPr>
              <a:t>):</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a:t>
            </a:r>
            <a:r>
              <a:rPr lang="ru-RU" sz="2800" dirty="0" smtClean="0">
                <a:solidFill>
                  <a:srgbClr val="002060"/>
                </a:solidFill>
                <a:latin typeface="Times New Roman" panose="02020603050405020304" pitchFamily="18" charset="0"/>
                <a:cs typeface="Times New Roman" panose="02020603050405020304" pitchFamily="18" charset="0"/>
              </a:rPr>
              <a:t>         Уважение</a:t>
            </a:r>
            <a:endParaRPr lang="ru-RU" sz="28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Ответственность</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Честность</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Доброта</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Взаимопонимание</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Понимание</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Чувство юмора</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Дружелюбие</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Взаимовыручка</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Целостность</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667345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r>
              <a:rPr lang="ru-RU" sz="3600" b="1" dirty="0" smtClean="0">
                <a:solidFill>
                  <a:srgbClr val="002060"/>
                </a:solidFill>
                <a:latin typeface="Times New Roman" panose="02020603050405020304" pitchFamily="18" charset="0"/>
                <a:cs typeface="Times New Roman" panose="02020603050405020304" pitchFamily="18" charset="0"/>
              </a:rPr>
              <a:t>ФОКУС ВНИМАНИЯ ВЕДУЩЕГО КРУГА</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r>
              <a:rPr lang="ru-RU" sz="3600" b="1" dirty="0">
                <a:solidFill>
                  <a:srgbClr val="002060"/>
                </a:solidFill>
                <a:latin typeface="Times New Roman" panose="02020603050405020304" pitchFamily="18" charset="0"/>
                <a:cs typeface="Times New Roman" panose="02020603050405020304" pitchFamily="18" charset="0"/>
              </a:rPr>
              <a:t>В ходе обсуждения были выявлены: </a:t>
            </a: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6934200" y="1790700"/>
            <a:ext cx="10820400" cy="6781799"/>
          </a:xfrm>
          <a:solidFill>
            <a:schemeClr val="bg1"/>
          </a:solidFill>
        </p:spPr>
        <p:txBody>
          <a:bodyPr>
            <a:noAutofit/>
          </a:bodyPr>
          <a:lstStyle/>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a:t>
            </a:r>
            <a:r>
              <a:rPr lang="ru-RU" sz="2800" dirty="0" smtClean="0">
                <a:solidFill>
                  <a:srgbClr val="002060"/>
                </a:solidFill>
                <a:latin typeface="Times New Roman" panose="02020603050405020304" pitchFamily="18" charset="0"/>
                <a:cs typeface="Times New Roman" panose="02020603050405020304" pitchFamily="18" charset="0"/>
              </a:rPr>
              <a:t>2</a:t>
            </a:r>
            <a:r>
              <a:rPr lang="ru-RU" sz="2800" dirty="0">
                <a:solidFill>
                  <a:srgbClr val="002060"/>
                </a:solidFill>
                <a:latin typeface="Times New Roman" panose="02020603050405020304" pitchFamily="18" charset="0"/>
                <a:cs typeface="Times New Roman" panose="02020603050405020304" pitchFamily="18" charset="0"/>
              </a:rPr>
              <a:t>) </a:t>
            </a:r>
            <a:r>
              <a:rPr lang="ru-RU" sz="2800" dirty="0" err="1">
                <a:solidFill>
                  <a:srgbClr val="002060"/>
                </a:solidFill>
                <a:latin typeface="Times New Roman" panose="02020603050405020304" pitchFamily="18" charset="0"/>
                <a:cs typeface="Times New Roman" panose="02020603050405020304" pitchFamily="18" charset="0"/>
              </a:rPr>
              <a:t>Внутриклассные</a:t>
            </a:r>
            <a:r>
              <a:rPr lang="ru-RU" sz="2800" dirty="0">
                <a:solidFill>
                  <a:srgbClr val="002060"/>
                </a:solidFill>
                <a:latin typeface="Times New Roman" panose="02020603050405020304" pitchFamily="18" charset="0"/>
                <a:cs typeface="Times New Roman" panose="02020603050405020304" pitchFamily="18" charset="0"/>
              </a:rPr>
              <a:t> проблемы (раунд 2</a:t>
            </a:r>
            <a:r>
              <a:rPr lang="ru-RU" sz="2800" dirty="0" smtClean="0">
                <a:solidFill>
                  <a:srgbClr val="002060"/>
                </a:solidFill>
                <a:latin typeface="Times New Roman" panose="02020603050405020304" pitchFamily="18" charset="0"/>
                <a:cs typeface="Times New Roman" panose="02020603050405020304" pitchFamily="18" charset="0"/>
              </a:rPr>
              <a:t>):</a:t>
            </a:r>
          </a:p>
          <a:p>
            <a:pPr marL="0" indent="0" algn="just">
              <a:buNone/>
            </a:pPr>
            <a:endParaRPr lang="ru-RU" sz="2800" dirty="0" smtClean="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2800" dirty="0" smtClean="0">
                <a:solidFill>
                  <a:srgbClr val="002060"/>
                </a:solidFill>
                <a:latin typeface="Times New Roman" panose="02020603050405020304" pitchFamily="18" charset="0"/>
                <a:cs typeface="Times New Roman" panose="02020603050405020304" pitchFamily="18" charset="0"/>
              </a:rPr>
              <a:t>          Безответственность</a:t>
            </a:r>
            <a:endParaRPr lang="ru-RU" sz="28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Нежелание развиваться</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Нет согласия между собой</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Эгоистичность</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Неуважение</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Непонимание</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Враждебность</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Отсутствие сплоченности</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Боязнь быть осмеянным</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a:t>
            </a:r>
          </a:p>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463750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r>
              <a:rPr lang="ru-RU" sz="3600" b="1" dirty="0" smtClean="0">
                <a:solidFill>
                  <a:srgbClr val="002060"/>
                </a:solidFill>
                <a:latin typeface="Times New Roman" panose="02020603050405020304" pitchFamily="18" charset="0"/>
                <a:cs typeface="Times New Roman" panose="02020603050405020304" pitchFamily="18" charset="0"/>
              </a:rPr>
              <a:t>ФОКУС ВНИМАНИЯ ВЕДУЩЕГО КРУГА</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r>
              <a:rPr lang="ru-RU" sz="3600" b="1" dirty="0" smtClean="0">
                <a:solidFill>
                  <a:srgbClr val="002060"/>
                </a:solidFill>
                <a:latin typeface="Times New Roman" panose="02020603050405020304" pitchFamily="18" charset="0"/>
                <a:cs typeface="Times New Roman" panose="02020603050405020304" pitchFamily="18" charset="0"/>
              </a:rPr>
              <a:t>Обязательства: </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6934200" y="1790700"/>
            <a:ext cx="10820400" cy="6781799"/>
          </a:xfrm>
          <a:solidFill>
            <a:schemeClr val="bg1"/>
          </a:solidFill>
        </p:spPr>
        <p:txBody>
          <a:bodyPr>
            <a:noAutofit/>
          </a:bodyPr>
          <a:lstStyle/>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Все ученики приняли решение взять на себя обязательства, зависящие от них, для устранения </a:t>
            </a:r>
            <a:r>
              <a:rPr lang="ru-RU" sz="2800" dirty="0" err="1">
                <a:solidFill>
                  <a:srgbClr val="002060"/>
                </a:solidFill>
                <a:latin typeface="Times New Roman" panose="02020603050405020304" pitchFamily="18" charset="0"/>
                <a:cs typeface="Times New Roman" panose="02020603050405020304" pitchFamily="18" charset="0"/>
              </a:rPr>
              <a:t>внутриклассных</a:t>
            </a:r>
            <a:r>
              <a:rPr lang="ru-RU" sz="2800" dirty="0">
                <a:solidFill>
                  <a:srgbClr val="002060"/>
                </a:solidFill>
                <a:latin typeface="Times New Roman" panose="02020603050405020304" pitchFamily="18" charset="0"/>
                <a:cs typeface="Times New Roman" panose="02020603050405020304" pitchFamily="18" charset="0"/>
              </a:rPr>
              <a:t> конфликтов (раунд 3</a:t>
            </a:r>
            <a:r>
              <a:rPr lang="ru-RU" sz="2800" dirty="0" smtClean="0">
                <a:solidFill>
                  <a:srgbClr val="002060"/>
                </a:solidFill>
                <a:latin typeface="Times New Roman" panose="02020603050405020304" pitchFamily="18" charset="0"/>
                <a:cs typeface="Times New Roman" panose="02020603050405020304" pitchFamily="18" charset="0"/>
              </a:rPr>
              <a:t>): </a:t>
            </a:r>
            <a:r>
              <a:rPr lang="ru-RU" sz="2800" dirty="0">
                <a:solidFill>
                  <a:srgbClr val="002060"/>
                </a:solidFill>
                <a:latin typeface="Times New Roman" panose="02020603050405020304" pitchFamily="18" charset="0"/>
                <a:cs typeface="Times New Roman" panose="02020603050405020304" pitchFamily="18" charset="0"/>
              </a:rPr>
              <a:t>	</a:t>
            </a:r>
            <a:endParaRPr lang="ru-RU" sz="2800" dirty="0" smtClean="0">
              <a:solidFill>
                <a:srgbClr val="002060"/>
              </a:solidFill>
              <a:latin typeface="Times New Roman" panose="02020603050405020304" pitchFamily="18" charset="0"/>
              <a:cs typeface="Times New Roman" panose="02020603050405020304" pitchFamily="18" charset="0"/>
            </a:endParaRPr>
          </a:p>
          <a:p>
            <a:pPr marL="0" indent="0" algn="just">
              <a:buNone/>
            </a:pPr>
            <a:endParaRPr lang="ru-RU" sz="2800" dirty="0">
              <a:solidFill>
                <a:srgbClr val="002060"/>
              </a:solidFill>
              <a:latin typeface="Times New Roman" panose="02020603050405020304" pitchFamily="18" charset="0"/>
              <a:cs typeface="Times New Roman" panose="02020603050405020304" pitchFamily="18" charset="0"/>
            </a:endParaRPr>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3321050"/>
            <a:ext cx="9677400" cy="624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7800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r>
              <a:rPr lang="ru-RU" sz="3600" b="1" dirty="0" smtClean="0">
                <a:solidFill>
                  <a:srgbClr val="002060"/>
                </a:solidFill>
                <a:latin typeface="Times New Roman" panose="02020603050405020304" pitchFamily="18" charset="0"/>
                <a:cs typeface="Times New Roman" panose="02020603050405020304" pitchFamily="18" charset="0"/>
              </a:rPr>
              <a:t>ФОКУС ВНИМАНИЯ ВЕДУЩЕГО КРУГА</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r>
              <a:rPr lang="ru-RU" sz="3600" b="1" dirty="0" smtClean="0">
                <a:solidFill>
                  <a:srgbClr val="002060"/>
                </a:solidFill>
                <a:latin typeface="Times New Roman" panose="02020603050405020304" pitchFamily="18" charset="0"/>
                <a:cs typeface="Times New Roman" panose="02020603050405020304" pitchFamily="18" charset="0"/>
              </a:rPr>
              <a:t>Обязательства: </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6934200" y="1790700"/>
            <a:ext cx="10820400" cy="6781799"/>
          </a:xfrm>
          <a:solidFill>
            <a:schemeClr val="bg1"/>
          </a:solidFill>
        </p:spPr>
        <p:txBody>
          <a:bodyPr>
            <a:noAutofit/>
          </a:bodyPr>
          <a:lstStyle/>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Все ученики приняли решение взять на себя обязательства, зависящие от них, для устранения </a:t>
            </a:r>
            <a:r>
              <a:rPr lang="ru-RU" sz="2800" dirty="0" err="1">
                <a:solidFill>
                  <a:srgbClr val="002060"/>
                </a:solidFill>
                <a:latin typeface="Times New Roman" panose="02020603050405020304" pitchFamily="18" charset="0"/>
                <a:cs typeface="Times New Roman" panose="02020603050405020304" pitchFamily="18" charset="0"/>
              </a:rPr>
              <a:t>внутриклассных</a:t>
            </a:r>
            <a:r>
              <a:rPr lang="ru-RU" sz="2800" dirty="0">
                <a:solidFill>
                  <a:srgbClr val="002060"/>
                </a:solidFill>
                <a:latin typeface="Times New Roman" panose="02020603050405020304" pitchFamily="18" charset="0"/>
                <a:cs typeface="Times New Roman" panose="02020603050405020304" pitchFamily="18" charset="0"/>
              </a:rPr>
              <a:t> конфликтов (раунд 3</a:t>
            </a:r>
            <a:r>
              <a:rPr lang="ru-RU" sz="2800" dirty="0" smtClean="0">
                <a:solidFill>
                  <a:srgbClr val="002060"/>
                </a:solidFill>
                <a:latin typeface="Times New Roman" panose="02020603050405020304" pitchFamily="18" charset="0"/>
                <a:cs typeface="Times New Roman" panose="02020603050405020304" pitchFamily="18" charset="0"/>
              </a:rPr>
              <a:t>): </a:t>
            </a:r>
            <a:r>
              <a:rPr lang="ru-RU" sz="2800" dirty="0">
                <a:solidFill>
                  <a:srgbClr val="002060"/>
                </a:solidFill>
                <a:latin typeface="Times New Roman" panose="02020603050405020304" pitchFamily="18" charset="0"/>
                <a:cs typeface="Times New Roman" panose="02020603050405020304" pitchFamily="18" charset="0"/>
              </a:rPr>
              <a:t>	</a:t>
            </a:r>
            <a:endParaRPr lang="ru-RU" sz="2800" dirty="0" smtClean="0">
              <a:solidFill>
                <a:srgbClr val="002060"/>
              </a:solidFill>
              <a:latin typeface="Times New Roman" panose="02020603050405020304" pitchFamily="18" charset="0"/>
              <a:cs typeface="Times New Roman" panose="02020603050405020304" pitchFamily="18" charset="0"/>
            </a:endParaRPr>
          </a:p>
          <a:p>
            <a:pPr marL="0" indent="0" algn="just">
              <a:buNone/>
            </a:pPr>
            <a:endParaRPr lang="ru-RU" sz="2800" dirty="0">
              <a:solidFill>
                <a:srgbClr val="00206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238500"/>
            <a:ext cx="10058400" cy="642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8747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r>
              <a:rPr lang="ru-RU" sz="3600" b="1" dirty="0" smtClean="0">
                <a:solidFill>
                  <a:srgbClr val="002060"/>
                </a:solidFill>
                <a:latin typeface="Times New Roman" panose="02020603050405020304" pitchFamily="18" charset="0"/>
                <a:cs typeface="Times New Roman" panose="02020603050405020304" pitchFamily="18" charset="0"/>
              </a:rPr>
              <a:t>ФОКУС ВНИМАНИЯ ВЕДУЩЕГО КРУГА</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r>
              <a:rPr lang="ru-RU" sz="3600" b="1" dirty="0" smtClean="0">
                <a:solidFill>
                  <a:srgbClr val="002060"/>
                </a:solidFill>
                <a:latin typeface="Times New Roman" panose="02020603050405020304" pitchFamily="18" charset="0"/>
                <a:cs typeface="Times New Roman" panose="02020603050405020304" pitchFamily="18" charset="0"/>
              </a:rPr>
              <a:t>Обязательства: </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6934200" y="1790700"/>
            <a:ext cx="10820400" cy="6781799"/>
          </a:xfrm>
          <a:solidFill>
            <a:schemeClr val="bg1"/>
          </a:solidFill>
        </p:spPr>
        <p:txBody>
          <a:bodyPr>
            <a:noAutofit/>
          </a:bodyPr>
          <a:lstStyle/>
          <a:p>
            <a:pPr marL="0" indent="0" algn="just">
              <a:buNone/>
            </a:pPr>
            <a:r>
              <a:rPr lang="ru-RU" sz="2800" dirty="0">
                <a:solidFill>
                  <a:srgbClr val="002060"/>
                </a:solidFill>
                <a:latin typeface="Times New Roman" panose="02020603050405020304" pitchFamily="18" charset="0"/>
                <a:cs typeface="Times New Roman" panose="02020603050405020304" pitchFamily="18" charset="0"/>
              </a:rPr>
              <a:t>	Все ученики приняли решение взять на себя обязательства, зависящие от них, для устранения </a:t>
            </a:r>
            <a:r>
              <a:rPr lang="ru-RU" sz="2800" dirty="0" err="1">
                <a:solidFill>
                  <a:srgbClr val="002060"/>
                </a:solidFill>
                <a:latin typeface="Times New Roman" panose="02020603050405020304" pitchFamily="18" charset="0"/>
                <a:cs typeface="Times New Roman" panose="02020603050405020304" pitchFamily="18" charset="0"/>
              </a:rPr>
              <a:t>внутриклассных</a:t>
            </a:r>
            <a:r>
              <a:rPr lang="ru-RU" sz="2800" dirty="0">
                <a:solidFill>
                  <a:srgbClr val="002060"/>
                </a:solidFill>
                <a:latin typeface="Times New Roman" panose="02020603050405020304" pitchFamily="18" charset="0"/>
                <a:cs typeface="Times New Roman" panose="02020603050405020304" pitchFamily="18" charset="0"/>
              </a:rPr>
              <a:t> конфликтов (раунд 3</a:t>
            </a:r>
            <a:r>
              <a:rPr lang="ru-RU" sz="2800" dirty="0" smtClean="0">
                <a:solidFill>
                  <a:srgbClr val="002060"/>
                </a:solidFill>
                <a:latin typeface="Times New Roman" panose="02020603050405020304" pitchFamily="18" charset="0"/>
                <a:cs typeface="Times New Roman" panose="02020603050405020304" pitchFamily="18" charset="0"/>
              </a:rPr>
              <a:t>): </a:t>
            </a:r>
            <a:r>
              <a:rPr lang="ru-RU" sz="2800" dirty="0">
                <a:solidFill>
                  <a:srgbClr val="002060"/>
                </a:solidFill>
                <a:latin typeface="Times New Roman" panose="02020603050405020304" pitchFamily="18" charset="0"/>
                <a:cs typeface="Times New Roman" panose="02020603050405020304" pitchFamily="18" charset="0"/>
              </a:rPr>
              <a:t>	</a:t>
            </a:r>
            <a:endParaRPr lang="ru-RU" sz="2800" dirty="0" smtClean="0">
              <a:solidFill>
                <a:srgbClr val="002060"/>
              </a:solidFill>
              <a:latin typeface="Times New Roman" panose="02020603050405020304" pitchFamily="18" charset="0"/>
              <a:cs typeface="Times New Roman" panose="02020603050405020304" pitchFamily="18" charset="0"/>
            </a:endParaRPr>
          </a:p>
          <a:p>
            <a:pPr marL="0" indent="0" algn="just">
              <a:buNone/>
            </a:pPr>
            <a:endParaRPr lang="ru-RU" sz="2800" dirty="0">
              <a:solidFill>
                <a:srgbClr val="002060"/>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3314700"/>
            <a:ext cx="9296400" cy="6678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8975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r>
              <a:rPr lang="ru-RU" sz="3600" b="1" dirty="0" smtClean="0">
                <a:solidFill>
                  <a:srgbClr val="002060"/>
                </a:solidFill>
                <a:latin typeface="Times New Roman" panose="02020603050405020304" pitchFamily="18" charset="0"/>
                <a:cs typeface="Times New Roman" panose="02020603050405020304" pitchFamily="18" charset="0"/>
              </a:rPr>
              <a:t>ДОМАШНЕЕ ЗАДАНИЕ</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endParaRPr lang="ru-RU" sz="3400" dirty="0">
              <a:solidFill>
                <a:srgbClr val="002060"/>
              </a:solidFill>
              <a:latin typeface="Times New Roman" panose="02020603050405020304" pitchFamily="18" charset="0"/>
              <a:cs typeface="Times New Roman" panose="02020603050405020304" pitchFamily="18" charset="0"/>
            </a:endParaRP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6934200" y="1790700"/>
            <a:ext cx="10820400" cy="6781799"/>
          </a:xfrm>
          <a:solidFill>
            <a:schemeClr val="bg1"/>
          </a:solidFill>
        </p:spPr>
        <p:txBody>
          <a:bodyPr>
            <a:noAutofit/>
          </a:bodyPr>
          <a:lstStyle/>
          <a:p>
            <a:pPr marL="514350" indent="-514350" algn="just">
              <a:buAutoNum type="arabicPeriod"/>
            </a:pPr>
            <a:r>
              <a:rPr lang="ru-RU" sz="2800" dirty="0" smtClean="0">
                <a:solidFill>
                  <a:srgbClr val="002060"/>
                </a:solidFill>
                <a:latin typeface="Times New Roman" panose="02020603050405020304" pitchFamily="18" charset="0"/>
                <a:cs typeface="Times New Roman" panose="02020603050405020304" pitchFamily="18" charset="0"/>
              </a:rPr>
              <a:t>Прочитать </a:t>
            </a:r>
            <a:r>
              <a:rPr lang="ru-RU" sz="2800" dirty="0">
                <a:solidFill>
                  <a:srgbClr val="002060"/>
                </a:solidFill>
                <a:latin typeface="Times New Roman" panose="02020603050405020304" pitchFamily="18" charset="0"/>
                <a:cs typeface="Times New Roman" panose="02020603050405020304" pitchFamily="18" charset="0"/>
              </a:rPr>
              <a:t>книгу «Круги примирения: от преступления к сообществу</a:t>
            </a:r>
            <a:r>
              <a:rPr lang="ru-RU" sz="2800" dirty="0" smtClean="0">
                <a:solidFill>
                  <a:srgbClr val="002060"/>
                </a:solidFill>
                <a:latin typeface="Times New Roman" panose="02020603050405020304" pitchFamily="18" charset="0"/>
                <a:cs typeface="Times New Roman" panose="02020603050405020304" pitchFamily="18" charset="0"/>
              </a:rPr>
              <a:t>» (авторы: Кей </a:t>
            </a:r>
            <a:r>
              <a:rPr lang="ru-RU" sz="2800" dirty="0" err="1">
                <a:solidFill>
                  <a:srgbClr val="002060"/>
                </a:solidFill>
                <a:latin typeface="Times New Roman" panose="02020603050405020304" pitchFamily="18" charset="0"/>
                <a:cs typeface="Times New Roman" panose="02020603050405020304" pitchFamily="18" charset="0"/>
              </a:rPr>
              <a:t>Пранис</a:t>
            </a:r>
            <a:r>
              <a:rPr lang="ru-RU" sz="2800" dirty="0">
                <a:solidFill>
                  <a:srgbClr val="002060"/>
                </a:solidFill>
                <a:latin typeface="Times New Roman" panose="02020603050405020304" pitchFamily="18" charset="0"/>
                <a:cs typeface="Times New Roman" panose="02020603050405020304" pitchFamily="18" charset="0"/>
              </a:rPr>
              <a:t>, Барри </a:t>
            </a:r>
            <a:r>
              <a:rPr lang="ru-RU" sz="2800" dirty="0" smtClean="0">
                <a:solidFill>
                  <a:srgbClr val="002060"/>
                </a:solidFill>
                <a:latin typeface="Times New Roman" panose="02020603050405020304" pitchFamily="18" charset="0"/>
                <a:cs typeface="Times New Roman" panose="02020603050405020304" pitchFamily="18" charset="0"/>
              </a:rPr>
              <a:t>Стюарт, Марк </a:t>
            </a:r>
            <a:r>
              <a:rPr lang="ru-RU" sz="2800" dirty="0" err="1" smtClean="0">
                <a:solidFill>
                  <a:srgbClr val="002060"/>
                </a:solidFill>
                <a:latin typeface="Times New Roman" panose="02020603050405020304" pitchFamily="18" charset="0"/>
                <a:cs typeface="Times New Roman" panose="02020603050405020304" pitchFamily="18" charset="0"/>
              </a:rPr>
              <a:t>Уэдж</a:t>
            </a:r>
            <a:r>
              <a:rPr lang="ru-RU" sz="2800" dirty="0" smtClean="0">
                <a:solidFill>
                  <a:srgbClr val="002060"/>
                </a:solidFill>
                <a:latin typeface="Times New Roman" panose="02020603050405020304" pitchFamily="18" charset="0"/>
                <a:cs typeface="Times New Roman" panose="02020603050405020304" pitchFamily="18" charset="0"/>
              </a:rPr>
              <a:t>)</a:t>
            </a:r>
          </a:p>
          <a:p>
            <a:pPr marL="514350" indent="-514350" algn="just">
              <a:buAutoNum type="arabicPeriod"/>
            </a:pPr>
            <a:r>
              <a:rPr lang="ru-RU" sz="2800" dirty="0" smtClean="0">
                <a:solidFill>
                  <a:srgbClr val="002060"/>
                </a:solidFill>
                <a:latin typeface="Times New Roman" panose="02020603050405020304" pitchFamily="18" charset="0"/>
                <a:cs typeface="Times New Roman" panose="02020603050405020304" pitchFamily="18" charset="0"/>
              </a:rPr>
              <a:t>Составить программу межведомственного взаимодействия с образовательной организацией (пилотный вариант).</a:t>
            </a:r>
          </a:p>
          <a:p>
            <a:pPr marL="514350" indent="-514350" algn="just">
              <a:buAutoNum type="arabicPeriod"/>
            </a:pPr>
            <a:r>
              <a:rPr lang="ru-RU" sz="2800" dirty="0" smtClean="0">
                <a:solidFill>
                  <a:srgbClr val="002060"/>
                </a:solidFill>
                <a:latin typeface="Times New Roman" panose="02020603050405020304" pitchFamily="18" charset="0"/>
                <a:cs typeface="Times New Roman" panose="02020603050405020304" pitchFamily="18" charset="0"/>
              </a:rPr>
              <a:t>Принять участие в работе Круга сообщества или психолого-педагогического консилиума. Для участия разработать свою программу поддержки подростка – участника конфликта с </a:t>
            </a:r>
            <a:r>
              <a:rPr lang="ru-RU" sz="2800" smtClean="0">
                <a:solidFill>
                  <a:srgbClr val="002060"/>
                </a:solidFill>
                <a:latin typeface="Times New Roman" panose="02020603050405020304" pitchFamily="18" charset="0"/>
                <a:cs typeface="Times New Roman" panose="02020603050405020304" pitchFamily="18" charset="0"/>
              </a:rPr>
              <a:t>учетом применения </a:t>
            </a:r>
            <a:r>
              <a:rPr lang="ru-RU" sz="2800" dirty="0" smtClean="0">
                <a:solidFill>
                  <a:srgbClr val="002060"/>
                </a:solidFill>
                <a:latin typeface="Times New Roman" panose="02020603050405020304" pitchFamily="18" charset="0"/>
                <a:cs typeface="Times New Roman" panose="02020603050405020304" pitchFamily="18" charset="0"/>
              </a:rPr>
              <a:t>медиативного подхода.</a:t>
            </a:r>
            <a:endParaRPr lang="ru-RU"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122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7200" y="2248786"/>
            <a:ext cx="6553200" cy="581600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chemeClr val="accent1">
                    <a:lumMod val="50000"/>
                  </a:schemeClr>
                </a:solidFill>
              </a:rPr>
              <a:t>Ожидаемый результат деятельности </a:t>
            </a:r>
          </a:p>
        </p:txBody>
      </p:sp>
      <p:sp>
        <p:nvSpPr>
          <p:cNvPr id="4" name="Стрелка вправо 3"/>
          <p:cNvSpPr/>
          <p:nvPr/>
        </p:nvSpPr>
        <p:spPr>
          <a:xfrm>
            <a:off x="7378995" y="491447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8610600" y="419100"/>
            <a:ext cx="9220200" cy="937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dirty="0" smtClean="0"/>
          </a:p>
          <a:p>
            <a:pPr algn="ctr"/>
            <a:endParaRPr lang="ru-RU" sz="3600" dirty="0"/>
          </a:p>
          <a:p>
            <a:pPr algn="just"/>
            <a:r>
              <a:rPr lang="ru-RU" sz="3600" b="1" dirty="0">
                <a:solidFill>
                  <a:schemeClr val="accent1">
                    <a:lumMod val="50000"/>
                  </a:schemeClr>
                </a:solidFill>
              </a:rPr>
              <a:t>личностный рост всех участников </a:t>
            </a:r>
            <a:r>
              <a:rPr lang="ru-RU" sz="3600" b="1" dirty="0" smtClean="0">
                <a:solidFill>
                  <a:schemeClr val="accent1">
                    <a:lumMod val="50000"/>
                  </a:schemeClr>
                </a:solidFill>
              </a:rPr>
              <a:t>КРУГА, </a:t>
            </a:r>
            <a:r>
              <a:rPr lang="ru-RU" sz="3600" b="1" dirty="0">
                <a:solidFill>
                  <a:schemeClr val="accent1">
                    <a:lumMod val="50000"/>
                  </a:schemeClr>
                </a:solidFill>
              </a:rPr>
              <a:t>осознанное отношение к собственному </a:t>
            </a:r>
            <a:r>
              <a:rPr lang="ru-RU" sz="3600" b="1" dirty="0" smtClean="0">
                <a:solidFill>
                  <a:schemeClr val="accent1">
                    <a:lumMod val="50000"/>
                  </a:schemeClr>
                </a:solidFill>
              </a:rPr>
              <a:t>поведению </a:t>
            </a:r>
            <a:r>
              <a:rPr lang="ru-RU" sz="3600" b="1" dirty="0">
                <a:solidFill>
                  <a:schemeClr val="accent1">
                    <a:lumMod val="50000"/>
                  </a:schemeClr>
                </a:solidFill>
              </a:rPr>
              <a:t>.</a:t>
            </a:r>
          </a:p>
        </p:txBody>
      </p:sp>
    </p:spTree>
    <p:extLst>
      <p:ext uri="{BB962C8B-B14F-4D97-AF65-F5344CB8AC3E}">
        <p14:creationId xmlns:p14="http://schemas.microsoft.com/office/powerpoint/2010/main" val="2766520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p>
          <a:p>
            <a:pPr>
              <a:buNone/>
            </a:pPr>
            <a:r>
              <a:rPr lang="ru-RU" sz="3400" b="1" dirty="0">
                <a:solidFill>
                  <a:srgbClr val="002060"/>
                </a:solidFill>
                <a:latin typeface="Times New Roman" panose="02020603050405020304" pitchFamily="18" charset="0"/>
                <a:cs typeface="Times New Roman" panose="02020603050405020304" pitchFamily="18" charset="0"/>
              </a:rPr>
              <a:t> </a:t>
            </a:r>
            <a:r>
              <a:rPr lang="ru-RU" sz="3400" b="1" dirty="0" smtClean="0">
                <a:solidFill>
                  <a:srgbClr val="002060"/>
                </a:solidFill>
                <a:latin typeface="Times New Roman" panose="02020603050405020304" pitchFamily="18" charset="0"/>
                <a:cs typeface="Times New Roman" panose="02020603050405020304" pitchFamily="18" charset="0"/>
              </a:rPr>
              <a:t>                                       </a:t>
            </a:r>
          </a:p>
          <a:p>
            <a:pPr>
              <a:buNone/>
            </a:pPr>
            <a:endParaRPr lang="ru-RU" sz="3400" b="1" dirty="0">
              <a:solidFill>
                <a:srgbClr val="002060"/>
              </a:solidFill>
              <a:latin typeface="Times New Roman" panose="02020603050405020304" pitchFamily="18" charset="0"/>
              <a:cs typeface="Times New Roman" panose="02020603050405020304" pitchFamily="18" charset="0"/>
            </a:endParaRPr>
          </a:p>
          <a:p>
            <a:pPr>
              <a:buNone/>
            </a:pPr>
            <a:r>
              <a:rPr lang="ru-RU" sz="3400" b="1" dirty="0" smtClean="0">
                <a:solidFill>
                  <a:srgbClr val="002060"/>
                </a:solidFill>
                <a:latin typeface="Times New Roman" panose="02020603050405020304" pitchFamily="18" charset="0"/>
                <a:cs typeface="Times New Roman" panose="02020603050405020304" pitchFamily="18" charset="0"/>
              </a:rPr>
              <a:t>                    КРУГ СООБЩЕСТВА</a:t>
            </a:r>
            <a:endParaRPr lang="ru-RU" sz="3400" b="1" dirty="0">
              <a:solidFill>
                <a:srgbClr val="002060"/>
              </a:solidFill>
              <a:latin typeface="Times New Roman" panose="02020603050405020304" pitchFamily="18" charset="0"/>
              <a:cs typeface="Times New Roman" panose="02020603050405020304" pitchFamily="18" charset="0"/>
            </a:endParaRP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7010400" y="2628901"/>
            <a:ext cx="10820400" cy="6781799"/>
          </a:xfrm>
          <a:solidFill>
            <a:schemeClr val="bg1"/>
          </a:solidFill>
        </p:spPr>
        <p:txBody>
          <a:bodyPr>
            <a:noAutofit/>
          </a:bodyPr>
          <a:lstStyle/>
          <a:p>
            <a:pPr marL="0" indent="0" algn="just">
              <a:buNone/>
            </a:pPr>
            <a:r>
              <a:rPr lang="ru-RU" sz="3200" b="1" dirty="0" smtClean="0">
                <a:solidFill>
                  <a:srgbClr val="002060"/>
                </a:solidFill>
                <a:latin typeface="Times New Roman" panose="02020603050405020304" pitchFamily="18" charset="0"/>
                <a:cs typeface="Times New Roman" panose="02020603050405020304" pitchFamily="18" charset="0"/>
              </a:rPr>
              <a:t>– </a:t>
            </a:r>
            <a:r>
              <a:rPr lang="ru-RU" sz="3200" b="1" dirty="0">
                <a:solidFill>
                  <a:srgbClr val="002060"/>
                </a:solidFill>
                <a:latin typeface="Times New Roman" panose="02020603050405020304" pitchFamily="18" charset="0"/>
                <a:cs typeface="Times New Roman" panose="02020603050405020304" pitchFamily="18" charset="0"/>
              </a:rPr>
              <a:t>одна из восстановительных программ, которая, в отличие от медиации, проводится тогда, когда в конфликте участвуют более 4-х человек или когда в коллективе/группе есть </a:t>
            </a:r>
            <a:r>
              <a:rPr lang="ru-RU" sz="3200" b="1" dirty="0" smtClean="0">
                <a:solidFill>
                  <a:srgbClr val="002060"/>
                </a:solidFill>
                <a:latin typeface="Times New Roman" panose="02020603050405020304" pitchFamily="18" charset="0"/>
                <a:cs typeface="Times New Roman" panose="02020603050405020304" pitchFamily="18" charset="0"/>
              </a:rPr>
              <a:t>аутсайдеры/изгои. </a:t>
            </a:r>
          </a:p>
          <a:p>
            <a:pPr marL="0" indent="0" algn="just">
              <a:buNone/>
            </a:pPr>
            <a:endParaRPr lang="ru-RU" sz="3200" b="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3200" b="1" dirty="0">
                <a:solidFill>
                  <a:srgbClr val="002060"/>
                </a:solidFill>
                <a:latin typeface="Times New Roman" panose="02020603050405020304" pitchFamily="18" charset="0"/>
                <a:cs typeface="Times New Roman" panose="02020603050405020304" pitchFamily="18" charset="0"/>
              </a:rPr>
              <a:t>Следует учитывать, что не любой разговор в круге можно назвать «Кругом сообщества».</a:t>
            </a:r>
          </a:p>
        </p:txBody>
      </p:sp>
    </p:spTree>
    <p:extLst>
      <p:ext uri="{BB962C8B-B14F-4D97-AF65-F5344CB8AC3E}">
        <p14:creationId xmlns:p14="http://schemas.microsoft.com/office/powerpoint/2010/main" val="1608188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p>
          <a:p>
            <a:pPr>
              <a:buNone/>
            </a:pPr>
            <a:r>
              <a:rPr lang="ru-RU" sz="3400" b="1" dirty="0">
                <a:solidFill>
                  <a:srgbClr val="002060"/>
                </a:solidFill>
                <a:latin typeface="Times New Roman" panose="02020603050405020304" pitchFamily="18" charset="0"/>
                <a:cs typeface="Times New Roman" panose="02020603050405020304" pitchFamily="18" charset="0"/>
              </a:rPr>
              <a:t> </a:t>
            </a:r>
            <a:r>
              <a:rPr lang="ru-RU" sz="3400" b="1" dirty="0" smtClean="0">
                <a:solidFill>
                  <a:srgbClr val="002060"/>
                </a:solidFill>
                <a:latin typeface="Times New Roman" panose="02020603050405020304" pitchFamily="18" charset="0"/>
                <a:cs typeface="Times New Roman" panose="02020603050405020304" pitchFamily="18" charset="0"/>
              </a:rPr>
              <a:t>                                       </a:t>
            </a:r>
          </a:p>
          <a:p>
            <a:pPr>
              <a:buNone/>
            </a:pPr>
            <a:endParaRPr lang="ru-RU" sz="3400" b="1" dirty="0">
              <a:solidFill>
                <a:srgbClr val="002060"/>
              </a:solidFill>
              <a:latin typeface="Times New Roman" panose="02020603050405020304" pitchFamily="18" charset="0"/>
              <a:cs typeface="Times New Roman" panose="02020603050405020304" pitchFamily="18" charset="0"/>
            </a:endParaRPr>
          </a:p>
          <a:p>
            <a:pPr>
              <a:buNone/>
            </a:pPr>
            <a:r>
              <a:rPr lang="ru-RU" sz="3400" b="1" dirty="0" smtClean="0">
                <a:solidFill>
                  <a:srgbClr val="002060"/>
                </a:solidFill>
                <a:latin typeface="Times New Roman" panose="02020603050405020304" pitchFamily="18" charset="0"/>
                <a:cs typeface="Times New Roman" panose="02020603050405020304" pitchFamily="18" charset="0"/>
              </a:rPr>
              <a:t>   </a:t>
            </a:r>
            <a:endParaRPr lang="ru-RU" sz="3400" b="1" dirty="0">
              <a:solidFill>
                <a:srgbClr val="002060"/>
              </a:solidFill>
              <a:latin typeface="Times New Roman" panose="02020603050405020304" pitchFamily="18" charset="0"/>
              <a:cs typeface="Times New Roman" panose="02020603050405020304" pitchFamily="18" charset="0"/>
            </a:endParaRP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7010400" y="2628901"/>
            <a:ext cx="10820400" cy="6781799"/>
          </a:xfrm>
          <a:solidFill>
            <a:schemeClr val="bg1"/>
          </a:solidFill>
        </p:spPr>
        <p:txBody>
          <a:bodyPr>
            <a:noAutofit/>
          </a:bodyPr>
          <a:lstStyle/>
          <a:p>
            <a:pPr marL="0" indent="0" algn="just">
              <a:buNone/>
            </a:pPr>
            <a:endParaRPr lang="ru-RU" sz="3200" b="1" dirty="0" smtClean="0">
              <a:solidFill>
                <a:srgbClr val="002060"/>
              </a:solidFill>
              <a:latin typeface="Times New Roman" panose="02020603050405020304" pitchFamily="18" charset="0"/>
              <a:cs typeface="Times New Roman" panose="02020603050405020304" pitchFamily="18" charset="0"/>
            </a:endParaRPr>
          </a:p>
          <a:p>
            <a:pPr marL="0" indent="0" algn="just">
              <a:buNone/>
            </a:pPr>
            <a:endParaRPr lang="ru-RU" sz="3200" b="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3200" b="1" dirty="0">
                <a:solidFill>
                  <a:srgbClr val="002060"/>
                </a:solidFill>
                <a:latin typeface="Times New Roman" panose="02020603050405020304" pitchFamily="18" charset="0"/>
                <a:cs typeface="Times New Roman" panose="02020603050405020304" pitchFamily="18" charset="0"/>
              </a:rPr>
              <a:t>Технология проведения «Кругов сообщества», как способа решения конфликтов и восстановления отношений, описана в книге Кей </a:t>
            </a:r>
            <a:r>
              <a:rPr lang="ru-RU" sz="3200" b="1" dirty="0" err="1">
                <a:solidFill>
                  <a:srgbClr val="002060"/>
                </a:solidFill>
                <a:latin typeface="Times New Roman" panose="02020603050405020304" pitchFamily="18" charset="0"/>
                <a:cs typeface="Times New Roman" panose="02020603050405020304" pitchFamily="18" charset="0"/>
              </a:rPr>
              <a:t>Пранис</a:t>
            </a:r>
            <a:r>
              <a:rPr lang="ru-RU" sz="3200" b="1" dirty="0">
                <a:solidFill>
                  <a:srgbClr val="002060"/>
                </a:solidFill>
                <a:latin typeface="Times New Roman" panose="02020603050405020304" pitchFamily="18" charset="0"/>
                <a:cs typeface="Times New Roman" panose="02020603050405020304" pitchFamily="18" charset="0"/>
              </a:rPr>
              <a:t>, Барри Стюарта, Марка </a:t>
            </a:r>
            <a:r>
              <a:rPr lang="ru-RU" sz="3200" b="1" dirty="0" err="1">
                <a:solidFill>
                  <a:srgbClr val="002060"/>
                </a:solidFill>
                <a:latin typeface="Times New Roman" panose="02020603050405020304" pitchFamily="18" charset="0"/>
                <a:cs typeface="Times New Roman" panose="02020603050405020304" pitchFamily="18" charset="0"/>
              </a:rPr>
              <a:t>Уэджа</a:t>
            </a:r>
            <a:r>
              <a:rPr lang="ru-RU" sz="3200" b="1" dirty="0">
                <a:solidFill>
                  <a:srgbClr val="002060"/>
                </a:solidFill>
                <a:latin typeface="Times New Roman" panose="02020603050405020304" pitchFamily="18" charset="0"/>
                <a:cs typeface="Times New Roman" panose="02020603050405020304" pitchFamily="18" charset="0"/>
              </a:rPr>
              <a:t> «Круги примирения: от преступления к сообществу». </a:t>
            </a:r>
          </a:p>
        </p:txBody>
      </p:sp>
    </p:spTree>
    <p:extLst>
      <p:ext uri="{BB962C8B-B14F-4D97-AF65-F5344CB8AC3E}">
        <p14:creationId xmlns:p14="http://schemas.microsoft.com/office/powerpoint/2010/main" val="2306006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p>
          <a:p>
            <a:pPr>
              <a:buNone/>
            </a:pPr>
            <a:r>
              <a:rPr lang="ru-RU" sz="3400" b="1" dirty="0">
                <a:solidFill>
                  <a:srgbClr val="002060"/>
                </a:solidFill>
                <a:latin typeface="Times New Roman" panose="02020603050405020304" pitchFamily="18" charset="0"/>
                <a:cs typeface="Times New Roman" panose="02020603050405020304" pitchFamily="18" charset="0"/>
              </a:rPr>
              <a:t> </a:t>
            </a:r>
            <a:r>
              <a:rPr lang="ru-RU" sz="3400" b="1" dirty="0" smtClean="0">
                <a:solidFill>
                  <a:srgbClr val="002060"/>
                </a:solidFill>
                <a:latin typeface="Times New Roman" panose="02020603050405020304" pitchFamily="18" charset="0"/>
                <a:cs typeface="Times New Roman" panose="02020603050405020304" pitchFamily="18" charset="0"/>
              </a:rPr>
              <a:t>                                       </a:t>
            </a:r>
          </a:p>
          <a:p>
            <a:pPr>
              <a:buNone/>
            </a:pPr>
            <a:endParaRPr lang="ru-RU" sz="3400" b="1" dirty="0">
              <a:solidFill>
                <a:srgbClr val="002060"/>
              </a:solidFill>
              <a:latin typeface="Times New Roman" panose="02020603050405020304" pitchFamily="18" charset="0"/>
              <a:cs typeface="Times New Roman" panose="02020603050405020304" pitchFamily="18" charset="0"/>
            </a:endParaRPr>
          </a:p>
          <a:p>
            <a:pPr>
              <a:buNone/>
            </a:pPr>
            <a:r>
              <a:rPr lang="ru-RU" sz="3400" b="1" dirty="0">
                <a:solidFill>
                  <a:srgbClr val="002060"/>
                </a:solidFill>
                <a:latin typeface="Times New Roman" panose="02020603050405020304" pitchFamily="18" charset="0"/>
                <a:cs typeface="Times New Roman" panose="02020603050405020304" pitchFamily="18" charset="0"/>
              </a:rPr>
              <a:t>   </a:t>
            </a: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7010400" y="2628901"/>
            <a:ext cx="10820400" cy="6781799"/>
          </a:xfrm>
          <a:solidFill>
            <a:schemeClr val="bg1"/>
          </a:solidFill>
        </p:spPr>
        <p:txBody>
          <a:bodyPr>
            <a:noAutofit/>
          </a:bodyPr>
          <a:lstStyle/>
          <a:p>
            <a:pPr marL="0" indent="0" algn="just">
              <a:buNone/>
            </a:pPr>
            <a:endParaRPr lang="ru-RU" sz="3200" b="1" dirty="0" smtClean="0">
              <a:solidFill>
                <a:srgbClr val="002060"/>
              </a:solidFill>
              <a:latin typeface="Times New Roman" panose="02020603050405020304" pitchFamily="18" charset="0"/>
              <a:cs typeface="Times New Roman" panose="02020603050405020304" pitchFamily="18" charset="0"/>
            </a:endParaRPr>
          </a:p>
          <a:p>
            <a:pPr marL="0" indent="0" algn="just">
              <a:buNone/>
            </a:pPr>
            <a:endParaRPr lang="ru-RU" sz="3200" b="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3200" b="1" dirty="0">
                <a:solidFill>
                  <a:srgbClr val="002060"/>
                </a:solidFill>
                <a:latin typeface="Times New Roman" panose="02020603050405020304" pitchFamily="18" charset="0"/>
                <a:cs typeface="Times New Roman" panose="02020603050405020304" pitchFamily="18" charset="0"/>
              </a:rPr>
              <a:t>«Круг сообщества» - </a:t>
            </a:r>
            <a:r>
              <a:rPr lang="ru-RU" sz="3200" dirty="0">
                <a:solidFill>
                  <a:srgbClr val="002060"/>
                </a:solidFill>
                <a:latin typeface="Times New Roman" panose="02020603050405020304" pitchFamily="18" charset="0"/>
                <a:cs typeface="Times New Roman" panose="02020603050405020304" pitchFamily="18" charset="0"/>
              </a:rPr>
              <a:t>это арена для разговора, форма сплочения, возможность высказаться, услышать ровесников и быть услышанным ими. Подобный потенциал «Круги сообщества» представляют и для взрослых - педагогов, родителей (законных представителей).</a:t>
            </a:r>
          </a:p>
        </p:txBody>
      </p:sp>
    </p:spTree>
    <p:extLst>
      <p:ext uri="{BB962C8B-B14F-4D97-AF65-F5344CB8AC3E}">
        <p14:creationId xmlns:p14="http://schemas.microsoft.com/office/powerpoint/2010/main" val="1961416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p>
          <a:p>
            <a:pPr>
              <a:buNone/>
            </a:pPr>
            <a:r>
              <a:rPr lang="ru-RU" sz="3400" b="1" dirty="0">
                <a:solidFill>
                  <a:srgbClr val="002060"/>
                </a:solidFill>
                <a:latin typeface="Times New Roman" panose="02020603050405020304" pitchFamily="18" charset="0"/>
                <a:cs typeface="Times New Roman" panose="02020603050405020304" pitchFamily="18" charset="0"/>
              </a:rPr>
              <a:t> </a:t>
            </a:r>
            <a:r>
              <a:rPr lang="ru-RU" sz="3400" b="1" dirty="0" smtClean="0">
                <a:solidFill>
                  <a:srgbClr val="002060"/>
                </a:solidFill>
                <a:latin typeface="Times New Roman" panose="02020603050405020304" pitchFamily="18" charset="0"/>
                <a:cs typeface="Times New Roman" panose="02020603050405020304" pitchFamily="18" charset="0"/>
              </a:rPr>
              <a:t>                                       </a:t>
            </a:r>
          </a:p>
          <a:p>
            <a:pPr>
              <a:buNone/>
            </a:pPr>
            <a:endParaRPr lang="ru-RU" sz="3400" b="1" dirty="0">
              <a:solidFill>
                <a:srgbClr val="002060"/>
              </a:solidFill>
              <a:latin typeface="Times New Roman" panose="02020603050405020304" pitchFamily="18" charset="0"/>
              <a:cs typeface="Times New Roman" panose="02020603050405020304" pitchFamily="18" charset="0"/>
            </a:endParaRPr>
          </a:p>
          <a:p>
            <a:pPr>
              <a:buNone/>
            </a:pPr>
            <a:r>
              <a:rPr lang="ru-RU" sz="3400" b="1" dirty="0">
                <a:solidFill>
                  <a:srgbClr val="002060"/>
                </a:solidFill>
                <a:latin typeface="Times New Roman" panose="02020603050405020304" pitchFamily="18" charset="0"/>
                <a:cs typeface="Times New Roman" panose="02020603050405020304" pitchFamily="18" charset="0"/>
              </a:rPr>
              <a:t>   </a:t>
            </a: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7010400" y="2628901"/>
            <a:ext cx="10820400" cy="6781799"/>
          </a:xfrm>
          <a:solidFill>
            <a:schemeClr val="bg1"/>
          </a:solidFill>
        </p:spPr>
        <p:txBody>
          <a:bodyPr>
            <a:noAutofit/>
          </a:bodyPr>
          <a:lstStyle/>
          <a:p>
            <a:pPr marL="0" indent="0" algn="just">
              <a:buNone/>
            </a:pPr>
            <a:endParaRPr lang="ru-RU" sz="3200" b="1" dirty="0" smtClean="0">
              <a:solidFill>
                <a:srgbClr val="002060"/>
              </a:solidFill>
              <a:latin typeface="Times New Roman" panose="02020603050405020304" pitchFamily="18" charset="0"/>
              <a:cs typeface="Times New Roman" panose="02020603050405020304" pitchFamily="18" charset="0"/>
            </a:endParaRPr>
          </a:p>
          <a:p>
            <a:pPr marL="0" indent="0" algn="just">
              <a:buNone/>
            </a:pPr>
            <a:endParaRPr lang="ru-RU" sz="3200" b="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3200" b="1" dirty="0">
                <a:solidFill>
                  <a:srgbClr val="002060"/>
                </a:solidFill>
                <a:latin typeface="Times New Roman" panose="02020603050405020304" pitchFamily="18" charset="0"/>
                <a:cs typeface="Times New Roman" panose="02020603050405020304" pitchFamily="18" charset="0"/>
              </a:rPr>
              <a:t>Основной принцип Круга - </a:t>
            </a:r>
            <a:r>
              <a:rPr lang="ru-RU" sz="3200" dirty="0">
                <a:solidFill>
                  <a:srgbClr val="002060"/>
                </a:solidFill>
                <a:latin typeface="Times New Roman" panose="02020603050405020304" pitchFamily="18" charset="0"/>
                <a:cs typeface="Times New Roman" panose="02020603050405020304" pitchFamily="18" charset="0"/>
              </a:rPr>
              <a:t>опора на ценности. </a:t>
            </a:r>
          </a:p>
        </p:txBody>
      </p:sp>
    </p:spTree>
    <p:extLst>
      <p:ext uri="{BB962C8B-B14F-4D97-AF65-F5344CB8AC3E}">
        <p14:creationId xmlns:p14="http://schemas.microsoft.com/office/powerpoint/2010/main" val="2238658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7214" y="190500"/>
            <a:ext cx="18288000" cy="1714500"/>
          </a:xfrm>
          <a:solidFill>
            <a:schemeClr val="bg1">
              <a:lumMod val="95000"/>
            </a:schemeClr>
          </a:solidFill>
        </p:spPr>
        <p:txBody>
          <a:bodyPr>
            <a:noAutofit/>
          </a:bodyPr>
          <a:lstStyle/>
          <a:p>
            <a:r>
              <a:rPr lang="ru-RU" sz="3600" b="1" dirty="0">
                <a:solidFill>
                  <a:srgbClr val="002060"/>
                </a:solidFill>
                <a:latin typeface="Times New Roman" panose="02020603050405020304" pitchFamily="18" charset="0"/>
                <a:cs typeface="Times New Roman" panose="02020603050405020304" pitchFamily="18" charset="0"/>
              </a:rPr>
              <a:t/>
            </a:r>
            <a:br>
              <a:rPr lang="ru-RU" sz="3600" b="1" dirty="0">
                <a:solidFill>
                  <a:srgbClr val="002060"/>
                </a:solidFill>
                <a:latin typeface="Times New Roman" panose="02020603050405020304" pitchFamily="18" charset="0"/>
                <a:cs typeface="Times New Roman" panose="02020603050405020304" pitchFamily="18" charset="0"/>
              </a:rPr>
            </a:b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7" name="Текст 6"/>
          <p:cNvSpPr>
            <a:spLocks noGrp="1"/>
          </p:cNvSpPr>
          <p:nvPr>
            <p:ph type="body" idx="1"/>
          </p:nvPr>
        </p:nvSpPr>
        <p:spPr>
          <a:xfrm>
            <a:off x="0" y="1714500"/>
            <a:ext cx="6934200" cy="1028702"/>
          </a:xfrm>
          <a:solidFill>
            <a:schemeClr val="accent5">
              <a:lumMod val="20000"/>
              <a:lumOff val="80000"/>
            </a:schemeClr>
          </a:solidFill>
        </p:spPr>
        <p:txBody>
          <a:bodyPr>
            <a:normAutofit/>
          </a:bodyPr>
          <a:lstStyle/>
          <a:p>
            <a:pPr algn="ctr"/>
            <a:endParaRPr lang="ru-RU" sz="3200" b="0" dirty="0"/>
          </a:p>
        </p:txBody>
      </p:sp>
      <p:sp>
        <p:nvSpPr>
          <p:cNvPr id="5" name="Содержимое 4"/>
          <p:cNvSpPr>
            <a:spLocks noGrp="1"/>
          </p:cNvSpPr>
          <p:nvPr>
            <p:ph sz="half" idx="2"/>
          </p:nvPr>
        </p:nvSpPr>
        <p:spPr>
          <a:xfrm>
            <a:off x="0" y="2743200"/>
            <a:ext cx="6934200" cy="7543800"/>
          </a:xfrm>
          <a:solidFill>
            <a:schemeClr val="accent5">
              <a:lumMod val="20000"/>
              <a:lumOff val="80000"/>
            </a:schemeClr>
          </a:solidFill>
        </p:spPr>
        <p:txBody>
          <a:bodyPr>
            <a:normAutofit/>
          </a:bodyPr>
          <a:lstStyle/>
          <a:p>
            <a:pPr>
              <a:buNone/>
            </a:pPr>
            <a:r>
              <a:rPr lang="ru-RU" sz="3400" dirty="0" smtClean="0"/>
              <a:t>                               </a:t>
            </a:r>
          </a:p>
          <a:p>
            <a:pPr>
              <a:buNone/>
            </a:pPr>
            <a:r>
              <a:rPr lang="ru-RU" sz="3400" b="1" dirty="0">
                <a:solidFill>
                  <a:srgbClr val="002060"/>
                </a:solidFill>
                <a:latin typeface="Times New Roman" panose="02020603050405020304" pitchFamily="18" charset="0"/>
                <a:cs typeface="Times New Roman" panose="02020603050405020304" pitchFamily="18" charset="0"/>
              </a:rPr>
              <a:t> </a:t>
            </a:r>
            <a:r>
              <a:rPr lang="ru-RU" sz="3400" b="1" dirty="0" smtClean="0">
                <a:solidFill>
                  <a:srgbClr val="002060"/>
                </a:solidFill>
                <a:latin typeface="Times New Roman" panose="02020603050405020304" pitchFamily="18" charset="0"/>
                <a:cs typeface="Times New Roman" panose="02020603050405020304" pitchFamily="18" charset="0"/>
              </a:rPr>
              <a:t>                                       </a:t>
            </a:r>
          </a:p>
          <a:p>
            <a:pPr>
              <a:buNone/>
            </a:pPr>
            <a:endParaRPr lang="ru-RU" sz="3400" b="1" dirty="0">
              <a:solidFill>
                <a:srgbClr val="002060"/>
              </a:solidFill>
              <a:latin typeface="Times New Roman" panose="02020603050405020304" pitchFamily="18" charset="0"/>
              <a:cs typeface="Times New Roman" panose="02020603050405020304" pitchFamily="18" charset="0"/>
            </a:endParaRPr>
          </a:p>
          <a:p>
            <a:pPr>
              <a:buNone/>
            </a:pPr>
            <a:r>
              <a:rPr lang="ru-RU" sz="3400" b="1" dirty="0">
                <a:solidFill>
                  <a:srgbClr val="002060"/>
                </a:solidFill>
                <a:latin typeface="Times New Roman" panose="02020603050405020304" pitchFamily="18" charset="0"/>
                <a:cs typeface="Times New Roman" panose="02020603050405020304" pitchFamily="18" charset="0"/>
              </a:rPr>
              <a:t>   </a:t>
            </a:r>
          </a:p>
        </p:txBody>
      </p:sp>
      <p:sp>
        <p:nvSpPr>
          <p:cNvPr id="8" name="Текст 7"/>
          <p:cNvSpPr>
            <a:spLocks noGrp="1"/>
          </p:cNvSpPr>
          <p:nvPr>
            <p:ph type="body" sz="quarter" idx="3"/>
          </p:nvPr>
        </p:nvSpPr>
        <p:spPr>
          <a:xfrm>
            <a:off x="7086600" y="1714500"/>
            <a:ext cx="11201403" cy="914400"/>
          </a:xfrm>
          <a:solidFill>
            <a:schemeClr val="bg1"/>
          </a:solidFill>
        </p:spPr>
        <p:txBody>
          <a:bodyPr>
            <a:normAutofit/>
          </a:bodyPr>
          <a:lstStyle/>
          <a:p>
            <a:pPr algn="ctr"/>
            <a:endParaRPr lang="ru-RU" sz="3200" b="0" dirty="0" smtClean="0"/>
          </a:p>
        </p:txBody>
      </p:sp>
      <p:sp>
        <p:nvSpPr>
          <p:cNvPr id="6" name="Содержимое 5"/>
          <p:cNvSpPr>
            <a:spLocks noGrp="1"/>
          </p:cNvSpPr>
          <p:nvPr>
            <p:ph sz="quarter" idx="4"/>
          </p:nvPr>
        </p:nvSpPr>
        <p:spPr>
          <a:xfrm>
            <a:off x="7010400" y="2628901"/>
            <a:ext cx="10820400" cy="6781799"/>
          </a:xfrm>
          <a:solidFill>
            <a:schemeClr val="bg1"/>
          </a:solidFill>
        </p:spPr>
        <p:txBody>
          <a:bodyPr>
            <a:noAutofit/>
          </a:bodyPr>
          <a:lstStyle/>
          <a:p>
            <a:pPr marL="0" indent="0" algn="just">
              <a:buNone/>
            </a:pPr>
            <a:endParaRPr lang="ru-RU" sz="3200" b="1" dirty="0" smtClean="0">
              <a:solidFill>
                <a:srgbClr val="002060"/>
              </a:solidFill>
              <a:latin typeface="Times New Roman" panose="02020603050405020304" pitchFamily="18" charset="0"/>
              <a:cs typeface="Times New Roman" panose="02020603050405020304" pitchFamily="18" charset="0"/>
            </a:endParaRPr>
          </a:p>
          <a:p>
            <a:pPr marL="0" indent="0" algn="just">
              <a:buNone/>
            </a:pPr>
            <a:endParaRPr lang="ru-RU" sz="3200" b="1" dirty="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3200" b="1" dirty="0">
                <a:solidFill>
                  <a:srgbClr val="002060"/>
                </a:solidFill>
                <a:latin typeface="Times New Roman" panose="02020603050405020304" pitchFamily="18" charset="0"/>
                <a:cs typeface="Times New Roman" panose="02020603050405020304" pitchFamily="18" charset="0"/>
              </a:rPr>
              <a:t>Одним из условий успешности Круга является личность ведущего. От того, какой тон задаст ведущий, какие слова он подберет, зависит успех Круга. </a:t>
            </a:r>
            <a:endParaRPr lang="ru-RU"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6264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6626</TotalTime>
  <Words>2385</Words>
  <Application>Microsoft Office PowerPoint</Application>
  <PresentationFormat>Произвольный</PresentationFormat>
  <Paragraphs>314</Paragraphs>
  <Slides>39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3</vt:i4>
      </vt:variant>
      <vt:variant>
        <vt:lpstr>Заголовки слайдов</vt:lpstr>
      </vt:variant>
      <vt:variant>
        <vt:i4>39</vt:i4>
      </vt:variant>
    </vt:vector>
  </HeadingPairs>
  <TitlesOfParts>
    <vt:vector size="46" baseType="lpstr">
      <vt:lpstr>Arial</vt:lpstr>
      <vt:lpstr>Wingdings</vt:lpstr>
      <vt:lpstr>Times New Roman</vt:lpstr>
      <vt:lpstr>Calibri</vt:lpstr>
      <vt:lpstr>Office Theme</vt:lpstr>
      <vt:lpstr>1_Office Theme</vt:lpstr>
      <vt:lpstr>2_Office Theme</vt:lpstr>
      <vt:lpstr>Презентация PowerPoint</vt:lpstr>
      <vt:lpstr>Презентация PowerPoint</vt:lpstr>
      <vt:lpstr>Презентация PowerPoint</vt:lpstr>
      <vt:lpstr>Презентация PowerPoint</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Презентация PowerPoint</vt:lpstr>
      <vt:lpstr> </vt:lpstr>
      <vt:lpstr> 13–15 лет :</vt:lpstr>
      <vt:lpstr> 14–15 лет :</vt:lpstr>
      <vt:lpstr> ФОКУС ВНИМАНИЯ ВЕДУЩЕГО КРУГА</vt:lpstr>
      <vt:lpstr> ФОКУС ВНИМАНИЯ ВЕДУЩЕГО КРУГА</vt:lpstr>
      <vt:lpstr> ФОКУС ВНИМАНИЯ ВЕДУЩЕГО КРУГА</vt:lpstr>
      <vt:lpstr> ФОКУС ВНИМАНИЯ ВЕДУЩЕГО КРУГА</vt:lpstr>
      <vt:lpstr> ФОКУС ВНИМАНИЯ ВЕДУЩЕГО КРУГА</vt:lpstr>
      <vt:lpstr> ФОКУС ВНИМАНИЯ ВЕДУЩЕГО КРУГА</vt:lpstr>
      <vt:lpstr> ФОКУС ВНИМАНИЯ ВЕДУЩЕГО КРУГА</vt:lpstr>
      <vt:lpstr> ДОМАШНЕЕ ЗАДАНИЕ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Анализ исторического контекста</dc:title>
  <dc:creator>user301</dc:creator>
  <cp:lastModifiedBy>Елена И. Свириденко</cp:lastModifiedBy>
  <cp:revision>665</cp:revision>
  <dcterms:created xsi:type="dcterms:W3CDTF">2006-08-16T00:00:00Z</dcterms:created>
  <dcterms:modified xsi:type="dcterms:W3CDTF">2021-11-25T02:17:59Z</dcterms:modified>
  <dc:identifier>DAD_lPqr_KY</dc:identifier>
</cp:coreProperties>
</file>